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9" r:id="rId2"/>
    <p:sldId id="323" r:id="rId3"/>
    <p:sldId id="324" r:id="rId4"/>
    <p:sldId id="321" r:id="rId5"/>
    <p:sldId id="263" r:id="rId6"/>
    <p:sldId id="303" r:id="rId7"/>
    <p:sldId id="328" r:id="rId8"/>
    <p:sldId id="329" r:id="rId9"/>
    <p:sldId id="306" r:id="rId10"/>
    <p:sldId id="319" r:id="rId11"/>
    <p:sldId id="302" r:id="rId12"/>
    <p:sldId id="333" r:id="rId13"/>
    <p:sldId id="307" r:id="rId14"/>
    <p:sldId id="308" r:id="rId15"/>
    <p:sldId id="309" r:id="rId16"/>
    <p:sldId id="318" r:id="rId17"/>
    <p:sldId id="311" r:id="rId18"/>
    <p:sldId id="271" r:id="rId19"/>
    <p:sldId id="330" r:id="rId20"/>
    <p:sldId id="315" r:id="rId21"/>
    <p:sldId id="316" r:id="rId22"/>
    <p:sldId id="325" r:id="rId23"/>
    <p:sldId id="326" r:id="rId24"/>
    <p:sldId id="327" r:id="rId25"/>
    <p:sldId id="310" r:id="rId26"/>
    <p:sldId id="273" r:id="rId27"/>
    <p:sldId id="320" r:id="rId28"/>
    <p:sldId id="269" r:id="rId29"/>
    <p:sldId id="332" r:id="rId30"/>
  </p:sldIdLst>
  <p:sldSz cx="9144000" cy="5143500" type="screen16x9"/>
  <p:notesSz cx="6858000" cy="9144000"/>
  <p:embeddedFontLst>
    <p:embeddedFont>
      <p:font typeface="Open Sans" panose="020B0606030504020204" pitchFamily="34" charset="0"/>
      <p:regular r:id="rId32"/>
    </p:embeddedFont>
    <p:embeddedFont>
      <p:font typeface="Roboto Mono Light"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0" roundtripDataSignature="AMtx7mgCRwU5e6phlaqPngKywe1Afd4VE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628" autoAdjust="0"/>
  </p:normalViewPr>
  <p:slideViewPr>
    <p:cSldViewPr snapToGrid="0">
      <p:cViewPr varScale="1">
        <p:scale>
          <a:sx n="80" d="100"/>
          <a:sy n="80" d="100"/>
        </p:scale>
        <p:origin x="1522"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3.fntdata"/><Relationship Id="rId84"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80"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Different learning styles</a:t>
            </a:r>
          </a:p>
        </p:txBody>
      </p:sp>
    </p:spTree>
    <p:extLst>
      <p:ext uri="{BB962C8B-B14F-4D97-AF65-F5344CB8AC3E}">
        <p14:creationId xmlns:p14="http://schemas.microsoft.com/office/powerpoint/2010/main" val="400001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39137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0281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Not punishing</a:t>
            </a:r>
          </a:p>
          <a:p>
            <a:r>
              <a:rPr lang="en-US" dirty="0"/>
              <a:t>structured social interactions and the ability to create different situations act almost like a laboratory for real life</a:t>
            </a:r>
            <a:endParaRPr lang="en-CA" dirty="0"/>
          </a:p>
        </p:txBody>
      </p:sp>
    </p:spTree>
    <p:extLst>
      <p:ext uri="{BB962C8B-B14F-4D97-AF65-F5344CB8AC3E}">
        <p14:creationId xmlns:p14="http://schemas.microsoft.com/office/powerpoint/2010/main" val="2160842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56729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40024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39282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1" dirty="0">
                <a:effectLst/>
                <a:latin typeface="Roboto Mono Light" panose="020B0604020202020204" charset="0"/>
                <a:ea typeface="Roboto Mono Light" panose="020B0604020202020204" charset="0"/>
              </a:rPr>
              <a:t>:</a:t>
            </a:r>
            <a:r>
              <a:rPr lang="en-US" sz="1100" dirty="0">
                <a:latin typeface="Roboto Mono Light" panose="020B0604020202020204" charset="0"/>
                <a:ea typeface="Roboto Mono Light" panose="020B0604020202020204" charset="0"/>
              </a:rPr>
              <a:t> Sometimes neurodiverse users can</a:t>
            </a:r>
          </a:p>
          <a:p>
            <a:pPr marL="127000" indent="0">
              <a:buNone/>
            </a:pPr>
            <a:r>
              <a:rPr lang="en-US" sz="1100" dirty="0">
                <a:latin typeface="Roboto Mono Light" panose="020B0604020202020204" charset="0"/>
                <a:ea typeface="Roboto Mono Light" panose="020B0604020202020204" charset="0"/>
              </a:rPr>
              <a:t>    find it hard to understand sound or visuals. It works the other way round, too – </a:t>
            </a:r>
          </a:p>
          <a:p>
            <a:pPr marL="127000" indent="0">
              <a:buNone/>
            </a:pPr>
            <a:r>
              <a:rPr lang="en-US" sz="1100" dirty="0">
                <a:latin typeface="Roboto Mono Light" panose="020B0604020202020204" charset="0"/>
                <a:ea typeface="Roboto Mono Light" panose="020B0604020202020204" charset="0"/>
              </a:rPr>
              <a:t>    It pays off to provide a picture to illustrate the text.</a:t>
            </a:r>
          </a:p>
          <a:p>
            <a:pPr marL="0" lvl="0" indent="0" algn="l" rtl="0">
              <a:lnSpc>
                <a:spcPct val="100000"/>
              </a:lnSpc>
              <a:spcBef>
                <a:spcPts val="0"/>
              </a:spcBef>
              <a:spcAft>
                <a:spcPts val="0"/>
              </a:spcAft>
              <a:buSzPts val="1100"/>
              <a:buNone/>
            </a:pPr>
            <a:endParaRPr lang="en-CA" dirty="0"/>
          </a:p>
          <a:p>
            <a:r>
              <a:rPr lang="en-US" sz="1100" dirty="0">
                <a:latin typeface="Roboto Mono Light" panose="020B0604020202020204" charset="0"/>
                <a:ea typeface="Roboto Mono Light" panose="020B0604020202020204" charset="0"/>
              </a:rPr>
              <a:t>Not only is it too stimulating but also distracting – while users on the spectrum will be overwhelmed, the ADHD group will find it hard to focus. Even a small distraction on a website often makes him lose track completely.</a:t>
            </a:r>
          </a:p>
          <a:p>
            <a:pPr marL="127000" indent="0">
              <a:buNone/>
            </a:pPr>
            <a:endParaRPr lang="en-US" sz="1100" dirty="0">
              <a:latin typeface="Roboto Mono Light" panose="020B0604020202020204" charset="0"/>
              <a:ea typeface="Roboto Mono Light" panose="020B0604020202020204" charset="0"/>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13089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17484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370011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1338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17657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989824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79670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448414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37512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Different learning styles</a:t>
            </a:r>
          </a:p>
        </p:txBody>
      </p:sp>
    </p:spTree>
    <p:extLst>
      <p:ext uri="{BB962C8B-B14F-4D97-AF65-F5344CB8AC3E}">
        <p14:creationId xmlns:p14="http://schemas.microsoft.com/office/powerpoint/2010/main" val="36446231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lk Title - Blue">
  <p:cSld name="CUSTOM">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49"/>
          <p:cNvSpPr txBox="1">
            <a:spLocks noGrp="1"/>
          </p:cNvSpPr>
          <p:nvPr>
            <p:ph type="title"/>
          </p:nvPr>
        </p:nvSpPr>
        <p:spPr>
          <a:xfrm>
            <a:off x="453900" y="2375750"/>
            <a:ext cx="4598700" cy="15636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900"/>
              <a:buNone/>
              <a:defRPr sz="2900"/>
            </a:lvl1pPr>
            <a:lvl2pPr lvl="1"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2pPr>
            <a:lvl3pPr lvl="2"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3pPr>
            <a:lvl4pPr lvl="3"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4pPr>
            <a:lvl5pPr lvl="4"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5pPr>
            <a:lvl6pPr lvl="5"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6pPr>
            <a:lvl7pPr lvl="6"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7pPr>
            <a:lvl8pPr lvl="7"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8pPr>
            <a:lvl9pPr lvl="8"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9pPr>
          </a:lstStyle>
          <a:p>
            <a:endParaRPr/>
          </a:p>
        </p:txBody>
      </p:sp>
      <p:sp>
        <p:nvSpPr>
          <p:cNvPr id="13" name="Google Shape;13;p49"/>
          <p:cNvSpPr txBox="1">
            <a:spLocks noGrp="1"/>
          </p:cNvSpPr>
          <p:nvPr>
            <p:ph type="subTitle" idx="1"/>
          </p:nvPr>
        </p:nvSpPr>
        <p:spPr>
          <a:xfrm>
            <a:off x="5823700" y="4325722"/>
            <a:ext cx="2995800" cy="6420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Clr>
                <a:schemeClr val="lt2"/>
              </a:buClr>
              <a:buSzPts val="1400"/>
              <a:buNone/>
              <a:defRPr sz="1400">
                <a:solidFill>
                  <a:schemeClr val="lt2"/>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 Blue">
  <p:cSld name="CUSTOM_1">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53"/>
          <p:cNvSpPr txBox="1">
            <a:spLocks noGrp="1"/>
          </p:cNvSpPr>
          <p:nvPr>
            <p:ph type="title"/>
          </p:nvPr>
        </p:nvSpPr>
        <p:spPr>
          <a:xfrm>
            <a:off x="3561240" y="1582253"/>
            <a:ext cx="4669800" cy="22851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31"/>
        <p:cNvGrpSpPr/>
        <p:nvPr/>
      </p:nvGrpSpPr>
      <p:grpSpPr>
        <a:xfrm>
          <a:off x="0" y="0"/>
          <a:ext cx="0" cy="0"/>
          <a:chOff x="0" y="0"/>
          <a:chExt cx="0" cy="0"/>
        </a:xfrm>
      </p:grpSpPr>
      <p:sp>
        <p:nvSpPr>
          <p:cNvPr id="32" name="Google Shape;32;p5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3" name="Google Shape;33;p5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marL="1371600" lvl="2"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marL="1828800" lvl="3"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marL="2286000" lvl="4"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marL="2743200" lvl="5"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marL="3200400" lvl="6"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marL="3657600" lvl="7"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marL="4114800" lvl="8"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
        <p:nvSpPr>
          <p:cNvPr id="34" name="Google Shape;34;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35" name="Google Shape;35;p57"/>
          <p:cNvPicPr preferRelativeResize="0"/>
          <p:nvPr/>
        </p:nvPicPr>
        <p:blipFill rotWithShape="1">
          <a:blip r:embed="rId2">
            <a:alphaModFix/>
          </a:blip>
          <a:srcRect/>
          <a:stretch/>
        </p:blipFill>
        <p:spPr>
          <a:xfrm>
            <a:off x="394000" y="4648435"/>
            <a:ext cx="1076817" cy="212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36"/>
        <p:cNvGrpSpPr/>
        <p:nvPr/>
      </p:nvGrpSpPr>
      <p:grpSpPr>
        <a:xfrm>
          <a:off x="0" y="0"/>
          <a:ext cx="0" cy="0"/>
          <a:chOff x="0" y="0"/>
          <a:chExt cx="0" cy="0"/>
        </a:xfrm>
      </p:grpSpPr>
      <p:sp>
        <p:nvSpPr>
          <p:cNvPr id="37" name="Google Shape;37;p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8" name="Google Shape;38;p5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marL="1371600" lvl="2"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marL="1828800" lvl="3"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marL="2286000" lvl="4"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marL="2743200" lvl="5"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marL="3200400" lvl="6"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marL="3657600" lvl="7"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marL="4114800" lvl="8"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
        <p:nvSpPr>
          <p:cNvPr id="39" name="Google Shape;39;p5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marL="1371600" lvl="2"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marL="1828800" lvl="3"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marL="2286000" lvl="4"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marL="2743200" lvl="5"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marL="3200400" lvl="6"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marL="3657600" lvl="7"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marL="4114800" lvl="8"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
        <p:nvSpPr>
          <p:cNvPr id="40" name="Google Shape;40;p5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41" name="Google Shape;41;p58"/>
          <p:cNvPicPr preferRelativeResize="0"/>
          <p:nvPr/>
        </p:nvPicPr>
        <p:blipFill rotWithShape="1">
          <a:blip r:embed="rId2">
            <a:alphaModFix/>
          </a:blip>
          <a:srcRect/>
          <a:stretch/>
        </p:blipFill>
        <p:spPr>
          <a:xfrm>
            <a:off x="394000" y="4648435"/>
            <a:ext cx="1076817" cy="2127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 Blue">
  <p:cSld name="CUSTOM_5">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60"/>
          <p:cNvSpPr txBox="1">
            <a:spLocks noGrp="1"/>
          </p:cNvSpPr>
          <p:nvPr>
            <p:ph type="title"/>
          </p:nvPr>
        </p:nvSpPr>
        <p:spPr>
          <a:xfrm>
            <a:off x="794975" y="2071150"/>
            <a:ext cx="7114800" cy="1759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alf Page List">
  <p:cSld name="SECTION_TITLE_AND_DESCRIPTION">
    <p:spTree>
      <p:nvGrpSpPr>
        <p:cNvPr id="1" name="Shape 76"/>
        <p:cNvGrpSpPr/>
        <p:nvPr/>
      </p:nvGrpSpPr>
      <p:grpSpPr>
        <a:xfrm>
          <a:off x="0" y="0"/>
          <a:ext cx="0" cy="0"/>
          <a:chOff x="0" y="0"/>
          <a:chExt cx="0" cy="0"/>
        </a:xfrm>
      </p:grpSpPr>
      <p:sp>
        <p:nvSpPr>
          <p:cNvPr id="77" name="Google Shape;77;p70"/>
          <p:cNvSpPr/>
          <p:nvPr/>
        </p:nvSpPr>
        <p:spPr>
          <a:xfrm>
            <a:off x="5437675" y="-125"/>
            <a:ext cx="37062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7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9" name="Google Shape;79;p70"/>
          <p:cNvSpPr txBox="1">
            <a:spLocks noGrp="1"/>
          </p:cNvSpPr>
          <p:nvPr>
            <p:ph type="title"/>
          </p:nvPr>
        </p:nvSpPr>
        <p:spPr>
          <a:xfrm>
            <a:off x="311700" y="555600"/>
            <a:ext cx="37062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0" name="Google Shape;80;p70"/>
          <p:cNvSpPr txBox="1">
            <a:spLocks noGrp="1"/>
          </p:cNvSpPr>
          <p:nvPr>
            <p:ph type="body" idx="1"/>
          </p:nvPr>
        </p:nvSpPr>
        <p:spPr>
          <a:xfrm>
            <a:off x="311700" y="1389600"/>
            <a:ext cx="3706200" cy="31794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marL="1371600" lvl="2"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marL="1828800" lvl="3"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marL="2286000" lvl="4"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marL="2743200" lvl="5"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marL="3200400" lvl="6"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marL="3657600" lvl="7"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marL="4114800" lvl="8"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pic>
        <p:nvPicPr>
          <p:cNvPr id="81" name="Google Shape;81;p70"/>
          <p:cNvPicPr preferRelativeResize="0"/>
          <p:nvPr/>
        </p:nvPicPr>
        <p:blipFill rotWithShape="1">
          <a:blip r:embed="rId2">
            <a:alphaModFix/>
          </a:blip>
          <a:srcRect/>
          <a:stretch/>
        </p:blipFill>
        <p:spPr>
          <a:xfrm>
            <a:off x="394000" y="4648435"/>
            <a:ext cx="1076817" cy="2127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4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8" r:id="rId3"/>
    <p:sldLayoutId id="2147483659" r:id="rId4"/>
    <p:sldLayoutId id="2147483661" r:id="rId5"/>
    <p:sldLayoutId id="214748367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6.gif"/></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sketchplanations.com/the-curb-cut-effect"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p:cNvPicPr preferRelativeResize="0"/>
          <p:nvPr/>
        </p:nvPicPr>
        <p:blipFill rotWithShape="1">
          <a:blip r:embed="rId3">
            <a:alphaModFix/>
          </a:blip>
          <a:srcRect l="9230" t="26085" r="9229" b="40849"/>
          <a:stretch/>
        </p:blipFill>
        <p:spPr>
          <a:xfrm>
            <a:off x="413825" y="4436622"/>
            <a:ext cx="3041649" cy="285600"/>
          </a:xfrm>
          <a:prstGeom prst="rect">
            <a:avLst/>
          </a:prstGeom>
          <a:noFill/>
          <a:ln>
            <a:noFill/>
          </a:ln>
        </p:spPr>
      </p:pic>
      <p:sp>
        <p:nvSpPr>
          <p:cNvPr id="116" name="Google Shape;116;p4"/>
          <p:cNvSpPr txBox="1"/>
          <p:nvPr/>
        </p:nvSpPr>
        <p:spPr>
          <a:xfrm>
            <a:off x="978183" y="4713997"/>
            <a:ext cx="2410200" cy="161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 sz="1050" b="0" i="0" u="none" strike="noStrike" cap="none" dirty="0">
                <a:solidFill>
                  <a:srgbClr val="202124"/>
                </a:solidFill>
                <a:latin typeface="Arial"/>
                <a:ea typeface="Arial"/>
                <a:cs typeface="Arial"/>
                <a:sym typeface="Arial"/>
              </a:rPr>
              <a:t>Vancouver</a:t>
            </a:r>
            <a:endParaRPr sz="1050" b="0" i="0" u="none" strike="noStrike" cap="none" dirty="0">
              <a:solidFill>
                <a:srgbClr val="202124"/>
              </a:solidFill>
              <a:latin typeface="Arial"/>
              <a:ea typeface="Arial"/>
              <a:cs typeface="Arial"/>
              <a:sym typeface="Arial"/>
            </a:endParaRPr>
          </a:p>
        </p:txBody>
      </p:sp>
      <p:sp>
        <p:nvSpPr>
          <p:cNvPr id="117" name="Google Shape;117;p4"/>
          <p:cNvSpPr txBox="1">
            <a:spLocks noGrp="1"/>
          </p:cNvSpPr>
          <p:nvPr>
            <p:ph type="subTitle" idx="1"/>
          </p:nvPr>
        </p:nvSpPr>
        <p:spPr>
          <a:xfrm>
            <a:off x="5823700" y="4325722"/>
            <a:ext cx="2995800" cy="64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1400"/>
              <a:buNone/>
            </a:pPr>
            <a:r>
              <a:rPr lang="en" sz="1400" dirty="0">
                <a:solidFill>
                  <a:schemeClr val="lt2"/>
                </a:solidFill>
              </a:rPr>
              <a:t>Vaishnavi Venkata Subramaniam</a:t>
            </a:r>
            <a:br>
              <a:rPr lang="en" sz="1400" dirty="0">
                <a:solidFill>
                  <a:schemeClr val="lt2"/>
                </a:solidFill>
              </a:rPr>
            </a:br>
            <a:r>
              <a:rPr lang="en" sz="1400" dirty="0">
                <a:solidFill>
                  <a:schemeClr val="lt2"/>
                </a:solidFill>
              </a:rPr>
              <a:t>Software Engineer, Electronic Arts</a:t>
            </a:r>
            <a:endParaRPr sz="1400" dirty="0">
              <a:solidFill>
                <a:schemeClr val="lt2"/>
              </a:solidFill>
            </a:endParaRPr>
          </a:p>
        </p:txBody>
      </p:sp>
      <p:sp>
        <p:nvSpPr>
          <p:cNvPr id="119" name="Google Shape;119;p4"/>
          <p:cNvSpPr txBox="1">
            <a:spLocks noGrp="1"/>
          </p:cNvSpPr>
          <p:nvPr>
            <p:ph type="ctrTitle" idx="4294967295"/>
          </p:nvPr>
        </p:nvSpPr>
        <p:spPr>
          <a:xfrm>
            <a:off x="5907200" y="2758700"/>
            <a:ext cx="2701200" cy="9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990"/>
              <a:buFont typeface="Arial"/>
              <a:buNone/>
            </a:pPr>
            <a:r>
              <a:rPr lang="en" sz="2320" b="0" i="0" u="none" strike="noStrike" cap="none" dirty="0">
                <a:solidFill>
                  <a:srgbClr val="FF00FF"/>
                </a:solidFill>
                <a:latin typeface="Arial"/>
                <a:ea typeface="Arial"/>
                <a:cs typeface="Arial"/>
                <a:sym typeface="Arial"/>
              </a:rPr>
              <a:t>Speaker Image Placeholder</a:t>
            </a:r>
            <a:endParaRPr sz="2320" b="0" i="0" u="none" strike="noStrike" cap="none" dirty="0">
              <a:solidFill>
                <a:srgbClr val="FF00FF"/>
              </a:solidFill>
              <a:latin typeface="Arial"/>
              <a:ea typeface="Arial"/>
              <a:cs typeface="Arial"/>
              <a:sym typeface="Arial"/>
            </a:endParaRPr>
          </a:p>
        </p:txBody>
      </p:sp>
      <p:sp>
        <p:nvSpPr>
          <p:cNvPr id="120" name="Google Shape;120;p4"/>
          <p:cNvSpPr txBox="1">
            <a:spLocks noGrp="1"/>
          </p:cNvSpPr>
          <p:nvPr>
            <p:ph type="title"/>
          </p:nvPr>
        </p:nvSpPr>
        <p:spPr>
          <a:xfrm>
            <a:off x="453900" y="2375750"/>
            <a:ext cx="4598700" cy="1563600"/>
          </a:xfrm>
          <a:prstGeom prst="rect">
            <a:avLst/>
          </a:prstGeom>
          <a:noFill/>
          <a:ln>
            <a:noFill/>
          </a:ln>
        </p:spPr>
        <p:txBody>
          <a:bodyPr spcFirstLastPara="1" wrap="square" lIns="91425" tIns="91425" rIns="91425" bIns="91425" anchor="ctr" anchorCtr="0">
            <a:normAutofit fontScale="90000"/>
          </a:bodyPr>
          <a:lstStyle/>
          <a:p>
            <a:pPr marL="0" lvl="0" indent="0" algn="l" rtl="0">
              <a:lnSpc>
                <a:spcPct val="100000"/>
              </a:lnSpc>
              <a:spcBef>
                <a:spcPts val="0"/>
              </a:spcBef>
              <a:spcAft>
                <a:spcPts val="0"/>
              </a:spcAft>
              <a:buSzPts val="2900"/>
              <a:buNone/>
            </a:pPr>
            <a:r>
              <a:rPr lang="en-US" dirty="0"/>
              <a:t>Neurodiversity and Inclusion in Product Design - Embrace the edge cases and think beyond average users</a:t>
            </a:r>
            <a:endParaRPr dirty="0"/>
          </a:p>
        </p:txBody>
      </p:sp>
      <p:pic>
        <p:nvPicPr>
          <p:cNvPr id="3" name="Picture 2">
            <a:extLst>
              <a:ext uri="{FF2B5EF4-FFF2-40B4-BE49-F238E27FC236}">
                <a16:creationId xmlns:a16="http://schemas.microsoft.com/office/drawing/2014/main" id="{F97EC35E-B8E0-1F65-CF93-0E27E009017C}"/>
              </a:ext>
            </a:extLst>
          </p:cNvPr>
          <p:cNvPicPr>
            <a:picLocks noChangeAspect="1"/>
          </p:cNvPicPr>
          <p:nvPr/>
        </p:nvPicPr>
        <p:blipFill>
          <a:blip r:embed="rId4"/>
          <a:stretch>
            <a:fillRect/>
          </a:stretch>
        </p:blipFill>
        <p:spPr>
          <a:xfrm>
            <a:off x="5651938" y="0"/>
            <a:ext cx="3492062" cy="4193628"/>
          </a:xfrm>
          <a:prstGeom prst="rect">
            <a:avLst/>
          </a:prstGeom>
        </p:spPr>
      </p:pic>
      <p:pic>
        <p:nvPicPr>
          <p:cNvPr id="4" name="Picture 3">
            <a:extLst>
              <a:ext uri="{FF2B5EF4-FFF2-40B4-BE49-F238E27FC236}">
                <a16:creationId xmlns:a16="http://schemas.microsoft.com/office/drawing/2014/main" id="{6756C5B9-CBFE-40AE-465F-50AA3D5B0E57}"/>
              </a:ext>
            </a:extLst>
          </p:cNvPr>
          <p:cNvPicPr>
            <a:picLocks noChangeAspect="1"/>
          </p:cNvPicPr>
          <p:nvPr/>
        </p:nvPicPr>
        <p:blipFill>
          <a:blip r:embed="rId5"/>
          <a:stretch>
            <a:fillRect/>
          </a:stretch>
        </p:blipFill>
        <p:spPr>
          <a:xfrm>
            <a:off x="4750874" y="2375750"/>
            <a:ext cx="457200" cy="4038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AB542B-4779-07C8-22B1-8F427353EF51}"/>
              </a:ext>
            </a:extLst>
          </p:cNvPr>
          <p:cNvSpPr txBox="1"/>
          <p:nvPr/>
        </p:nvSpPr>
        <p:spPr>
          <a:xfrm>
            <a:off x="4003588" y="1986974"/>
            <a:ext cx="3904735" cy="1169551"/>
          </a:xfrm>
          <a:prstGeom prst="rect">
            <a:avLst/>
          </a:prstGeom>
          <a:noFill/>
        </p:spPr>
        <p:txBody>
          <a:bodyPr wrap="square" rtlCol="0">
            <a:spAutoFit/>
          </a:bodyPr>
          <a:lstStyle/>
          <a:p>
            <a:endParaRPr lang="en-CA" dirty="0">
              <a:latin typeface="Roboto Mono Light" panose="020B0604020202020204" charset="0"/>
              <a:ea typeface="Roboto Mono Light" panose="020B0604020202020204" charset="0"/>
            </a:endParaRPr>
          </a:p>
          <a:p>
            <a:pPr marL="285750" indent="-285750">
              <a:buFont typeface="Arial" panose="020B0604020202020204" pitchFamily="34" charset="0"/>
              <a:buChar char="•"/>
            </a:pPr>
            <a:r>
              <a:rPr lang="en-CA" sz="1400" dirty="0">
                <a:latin typeface="Roboto Mono Light" panose="020B0604020202020204" charset="0"/>
                <a:ea typeface="Roboto Mono Light" panose="020B0604020202020204" charset="0"/>
              </a:rPr>
              <a:t>Abundance and not redundance</a:t>
            </a:r>
            <a:endParaRPr lang="en-CA" dirty="0">
              <a:latin typeface="Roboto Mono Light" panose="020B0604020202020204" charset="0"/>
              <a:ea typeface="Roboto Mono Light" panose="020B0604020202020204" charset="0"/>
            </a:endParaRPr>
          </a:p>
          <a:p>
            <a:pPr marL="285750" indent="-285750">
              <a:buFont typeface="Arial" panose="020B0604020202020204" pitchFamily="34" charset="0"/>
              <a:buChar char="•"/>
            </a:pPr>
            <a:r>
              <a:rPr lang="en-CA" sz="1400" dirty="0">
                <a:latin typeface="Roboto Mono Light" panose="020B0604020202020204" charset="0"/>
                <a:ea typeface="Roboto Mono Light" panose="020B0604020202020204" charset="0"/>
              </a:rPr>
              <a:t>Kinder and Forgiving products</a:t>
            </a:r>
            <a:endParaRPr lang="en-CA" dirty="0">
              <a:latin typeface="Roboto Mono Light" panose="020B0604020202020204" charset="0"/>
              <a:ea typeface="Roboto Mono Light" panose="020B0604020202020204" charset="0"/>
            </a:endParaRPr>
          </a:p>
          <a:p>
            <a:pPr marL="285750" indent="-285750">
              <a:buFont typeface="Arial" panose="020B0604020202020204" pitchFamily="34" charset="0"/>
              <a:buChar char="•"/>
            </a:pPr>
            <a:r>
              <a:rPr lang="en-CA" sz="1400" dirty="0">
                <a:latin typeface="Roboto Mono Light" panose="020B0604020202020204" charset="0"/>
                <a:ea typeface="Roboto Mono Light" panose="020B0604020202020204" charset="0"/>
              </a:rPr>
              <a:t>Gaming and Neurodiversity</a:t>
            </a:r>
            <a:endParaRPr lang="en-CA" dirty="0">
              <a:latin typeface="Roboto Mono Light" panose="020B0604020202020204" charset="0"/>
              <a:ea typeface="Roboto Mono Light" panose="020B0604020202020204" charset="0"/>
            </a:endParaRPr>
          </a:p>
          <a:p>
            <a:pPr marL="285750" indent="-285750">
              <a:buFont typeface="Arial" panose="020B0604020202020204" pitchFamily="34" charset="0"/>
              <a:buChar char="•"/>
            </a:pPr>
            <a:r>
              <a:rPr lang="en-CA" sz="1400" dirty="0">
                <a:latin typeface="Roboto Mono Light" panose="020B0604020202020204" charset="0"/>
                <a:ea typeface="Roboto Mono Light" panose="020B0604020202020204" charset="0"/>
              </a:rPr>
              <a:t>Design Guidelines</a:t>
            </a:r>
            <a:endParaRPr lang="en-CA" dirty="0">
              <a:latin typeface="Roboto Mono Light" panose="020B0604020202020204" charset="0"/>
              <a:ea typeface="Roboto Mono Light" panose="020B0604020202020204" charset="0"/>
            </a:endParaRPr>
          </a:p>
        </p:txBody>
      </p:sp>
    </p:spTree>
    <p:extLst>
      <p:ext uri="{BB962C8B-B14F-4D97-AF65-F5344CB8AC3E}">
        <p14:creationId xmlns:p14="http://schemas.microsoft.com/office/powerpoint/2010/main" val="3849871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Untitled">
            <a:extLst>
              <a:ext uri="{FF2B5EF4-FFF2-40B4-BE49-F238E27FC236}">
                <a16:creationId xmlns:a16="http://schemas.microsoft.com/office/drawing/2014/main" id="{578F71C4-65C1-13D8-445F-DC48B4C664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TextBox 4">
            <a:extLst>
              <a:ext uri="{FF2B5EF4-FFF2-40B4-BE49-F238E27FC236}">
                <a16:creationId xmlns:a16="http://schemas.microsoft.com/office/drawing/2014/main" id="{EC987F2C-8513-24FA-1134-1034CB00148F}"/>
              </a:ext>
            </a:extLst>
          </p:cNvPr>
          <p:cNvSpPr txBox="1"/>
          <p:nvPr/>
        </p:nvSpPr>
        <p:spPr>
          <a:xfrm>
            <a:off x="2818430" y="252747"/>
            <a:ext cx="4572000" cy="369332"/>
          </a:xfrm>
          <a:prstGeom prst="rect">
            <a:avLst/>
          </a:prstGeom>
          <a:noFill/>
        </p:spPr>
        <p:txBody>
          <a:bodyPr wrap="square">
            <a:spAutoFit/>
          </a:bodyPr>
          <a:lstStyle/>
          <a:p>
            <a:r>
              <a:rPr lang="en-CA" sz="1800" dirty="0">
                <a:latin typeface="Roboto Mono Light" panose="020B0604020202020204" charset="0"/>
                <a:ea typeface="Roboto Mono Light" panose="020B0604020202020204" charset="0"/>
              </a:rPr>
              <a:t>Abundance and not redundance</a:t>
            </a:r>
          </a:p>
        </p:txBody>
      </p:sp>
      <p:sp>
        <p:nvSpPr>
          <p:cNvPr id="7" name="TextBox 6">
            <a:extLst>
              <a:ext uri="{FF2B5EF4-FFF2-40B4-BE49-F238E27FC236}">
                <a16:creationId xmlns:a16="http://schemas.microsoft.com/office/drawing/2014/main" id="{9C412B0C-A085-6F83-B114-F1F38988ECE6}"/>
              </a:ext>
            </a:extLst>
          </p:cNvPr>
          <p:cNvSpPr txBox="1"/>
          <p:nvPr/>
        </p:nvSpPr>
        <p:spPr>
          <a:xfrm>
            <a:off x="1268627" y="4903365"/>
            <a:ext cx="4572000" cy="246221"/>
          </a:xfrm>
          <a:prstGeom prst="rect">
            <a:avLst/>
          </a:prstGeom>
          <a:noFill/>
        </p:spPr>
        <p:txBody>
          <a:bodyPr wrap="square">
            <a:spAutoFit/>
          </a:bodyPr>
          <a:lstStyle/>
          <a:p>
            <a:r>
              <a:rPr lang="en-US" sz="1000" dirty="0">
                <a:latin typeface="Roboto Mono Light" panose="020B0604020202020204" charset="0"/>
                <a:ea typeface="Roboto Mono Light" panose="020B0604020202020204" charset="0"/>
              </a:rPr>
              <a:t>Source : </a:t>
            </a:r>
            <a:r>
              <a:rPr lang="en-US" sz="1000" b="1" dirty="0">
                <a:effectLst/>
                <a:latin typeface="Roboto Mono Light" panose="020B0604020202020204" charset="0"/>
                <a:ea typeface="Roboto Mono Light" panose="020B0604020202020204" charset="0"/>
              </a:rPr>
              <a:t>Asana multiple views. </a:t>
            </a:r>
            <a:r>
              <a:rPr lang="en-US" sz="1000" dirty="0">
                <a:effectLst/>
                <a:latin typeface="Roboto Mono Light" panose="020B0604020202020204" charset="0"/>
                <a:ea typeface="Roboto Mono Light" panose="020B0604020202020204" charset="0"/>
              </a:rPr>
              <a:t>Title Credits </a:t>
            </a:r>
            <a:r>
              <a:rPr lang="en-US" sz="1000" b="1" dirty="0">
                <a:effectLst/>
                <a:latin typeface="Roboto Mono Light" panose="020B0604020202020204" charset="0"/>
                <a:ea typeface="Roboto Mono Light" panose="020B0604020202020204" charset="0"/>
              </a:rPr>
              <a:t>: Trace M</a:t>
            </a:r>
            <a:endParaRPr lang="en-CA" sz="1000" dirty="0">
              <a:latin typeface="Roboto Mono Light" panose="020B0604020202020204" charset="0"/>
              <a:ea typeface="Roboto Mono Light" panose="020B0604020202020204" charset="0"/>
            </a:endParaRPr>
          </a:p>
        </p:txBody>
      </p:sp>
      <p:pic>
        <p:nvPicPr>
          <p:cNvPr id="9" name="Picture 8">
            <a:extLst>
              <a:ext uri="{FF2B5EF4-FFF2-40B4-BE49-F238E27FC236}">
                <a16:creationId xmlns:a16="http://schemas.microsoft.com/office/drawing/2014/main" id="{53A99D30-D075-1F00-9092-40ED1F2C1281}"/>
              </a:ext>
            </a:extLst>
          </p:cNvPr>
          <p:cNvPicPr>
            <a:picLocks noChangeAspect="1"/>
          </p:cNvPicPr>
          <p:nvPr/>
        </p:nvPicPr>
        <p:blipFill>
          <a:blip r:embed="rId3"/>
          <a:stretch>
            <a:fillRect/>
          </a:stretch>
        </p:blipFill>
        <p:spPr>
          <a:xfrm>
            <a:off x="-263611" y="579693"/>
            <a:ext cx="6582033" cy="4366059"/>
          </a:xfrm>
          <a:prstGeom prst="rect">
            <a:avLst/>
          </a:prstGeom>
        </p:spPr>
      </p:pic>
      <p:pic>
        <p:nvPicPr>
          <p:cNvPr id="6" name="Picture 5">
            <a:extLst>
              <a:ext uri="{FF2B5EF4-FFF2-40B4-BE49-F238E27FC236}">
                <a16:creationId xmlns:a16="http://schemas.microsoft.com/office/drawing/2014/main" id="{11F8C11D-EDA6-3200-0177-426BBAE6E2B6}"/>
              </a:ext>
            </a:extLst>
          </p:cNvPr>
          <p:cNvPicPr>
            <a:picLocks noChangeAspect="1"/>
          </p:cNvPicPr>
          <p:nvPr/>
        </p:nvPicPr>
        <p:blipFill>
          <a:blip r:embed="rId4"/>
          <a:stretch>
            <a:fillRect/>
          </a:stretch>
        </p:blipFill>
        <p:spPr>
          <a:xfrm>
            <a:off x="5750011" y="591345"/>
            <a:ext cx="3393989" cy="3078646"/>
          </a:xfrm>
          <a:prstGeom prst="rect">
            <a:avLst/>
          </a:prstGeom>
        </p:spPr>
      </p:pic>
      <p:pic>
        <p:nvPicPr>
          <p:cNvPr id="10" name="Picture 9">
            <a:extLst>
              <a:ext uri="{FF2B5EF4-FFF2-40B4-BE49-F238E27FC236}">
                <a16:creationId xmlns:a16="http://schemas.microsoft.com/office/drawing/2014/main" id="{28AB7E5D-7703-1913-1ABD-8801C49289A0}"/>
              </a:ext>
            </a:extLst>
          </p:cNvPr>
          <p:cNvPicPr>
            <a:picLocks noChangeAspect="1"/>
          </p:cNvPicPr>
          <p:nvPr/>
        </p:nvPicPr>
        <p:blipFill>
          <a:blip r:embed="rId5"/>
          <a:stretch>
            <a:fillRect/>
          </a:stretch>
        </p:blipFill>
        <p:spPr>
          <a:xfrm>
            <a:off x="5840627" y="2488372"/>
            <a:ext cx="3303373" cy="2607176"/>
          </a:xfrm>
          <a:prstGeom prst="rect">
            <a:avLst/>
          </a:prstGeom>
        </p:spPr>
      </p:pic>
    </p:spTree>
    <p:extLst>
      <p:ext uri="{BB962C8B-B14F-4D97-AF65-F5344CB8AC3E}">
        <p14:creationId xmlns:p14="http://schemas.microsoft.com/office/powerpoint/2010/main" val="46763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Untitled">
            <a:extLst>
              <a:ext uri="{FF2B5EF4-FFF2-40B4-BE49-F238E27FC236}">
                <a16:creationId xmlns:a16="http://schemas.microsoft.com/office/drawing/2014/main" id="{578F71C4-65C1-13D8-445F-DC48B4C664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TextBox 4">
            <a:extLst>
              <a:ext uri="{FF2B5EF4-FFF2-40B4-BE49-F238E27FC236}">
                <a16:creationId xmlns:a16="http://schemas.microsoft.com/office/drawing/2014/main" id="{EC987F2C-8513-24FA-1134-1034CB00148F}"/>
              </a:ext>
            </a:extLst>
          </p:cNvPr>
          <p:cNvSpPr txBox="1"/>
          <p:nvPr/>
        </p:nvSpPr>
        <p:spPr>
          <a:xfrm>
            <a:off x="2818430" y="252747"/>
            <a:ext cx="4572000" cy="369332"/>
          </a:xfrm>
          <a:prstGeom prst="rect">
            <a:avLst/>
          </a:prstGeom>
          <a:noFill/>
        </p:spPr>
        <p:txBody>
          <a:bodyPr wrap="square">
            <a:spAutoFit/>
          </a:bodyPr>
          <a:lstStyle/>
          <a:p>
            <a:r>
              <a:rPr lang="en-CA" sz="1800" dirty="0">
                <a:latin typeface="Roboto Mono Light" panose="020B0604020202020204" charset="0"/>
                <a:ea typeface="Roboto Mono Light" panose="020B0604020202020204" charset="0"/>
              </a:rPr>
              <a:t>Abundance and not redundance</a:t>
            </a:r>
          </a:p>
        </p:txBody>
      </p:sp>
      <p:sp>
        <p:nvSpPr>
          <p:cNvPr id="7" name="TextBox 6">
            <a:extLst>
              <a:ext uri="{FF2B5EF4-FFF2-40B4-BE49-F238E27FC236}">
                <a16:creationId xmlns:a16="http://schemas.microsoft.com/office/drawing/2014/main" id="{9C412B0C-A085-6F83-B114-F1F38988ECE6}"/>
              </a:ext>
            </a:extLst>
          </p:cNvPr>
          <p:cNvSpPr txBox="1"/>
          <p:nvPr/>
        </p:nvSpPr>
        <p:spPr>
          <a:xfrm>
            <a:off x="3135527" y="4903365"/>
            <a:ext cx="4572000" cy="246221"/>
          </a:xfrm>
          <a:prstGeom prst="rect">
            <a:avLst/>
          </a:prstGeom>
          <a:noFill/>
        </p:spPr>
        <p:txBody>
          <a:bodyPr wrap="square">
            <a:spAutoFit/>
          </a:bodyPr>
          <a:lstStyle/>
          <a:p>
            <a:r>
              <a:rPr lang="en-US" sz="1000" dirty="0">
                <a:latin typeface="Roboto Mono Light" panose="020B0604020202020204" charset="0"/>
                <a:ea typeface="Roboto Mono Light" panose="020B0604020202020204" charset="0"/>
              </a:rPr>
              <a:t>Source : </a:t>
            </a:r>
            <a:r>
              <a:rPr lang="en-US" sz="1000" b="1" dirty="0" err="1">
                <a:effectLst/>
                <a:latin typeface="Roboto Mono Light" panose="020B0604020202020204" charset="0"/>
                <a:ea typeface="Roboto Mono Light" panose="020B0604020202020204" charset="0"/>
              </a:rPr>
              <a:t>ClickUp</a:t>
            </a:r>
            <a:r>
              <a:rPr lang="en-US" sz="1000" b="1" dirty="0">
                <a:effectLst/>
                <a:latin typeface="Roboto Mono Light" panose="020B0604020202020204" charset="0"/>
                <a:ea typeface="Roboto Mono Light" panose="020B0604020202020204" charset="0"/>
              </a:rPr>
              <a:t>. </a:t>
            </a:r>
            <a:r>
              <a:rPr lang="en-US" sz="1000" dirty="0">
                <a:effectLst/>
                <a:latin typeface="Roboto Mono Light" panose="020B0604020202020204" charset="0"/>
                <a:ea typeface="Roboto Mono Light" panose="020B0604020202020204" charset="0"/>
              </a:rPr>
              <a:t>Title Credits </a:t>
            </a:r>
            <a:r>
              <a:rPr lang="en-US" sz="1000" b="1" dirty="0">
                <a:effectLst/>
                <a:latin typeface="Roboto Mono Light" panose="020B0604020202020204" charset="0"/>
                <a:ea typeface="Roboto Mono Light" panose="020B0604020202020204" charset="0"/>
              </a:rPr>
              <a:t>: Trace M</a:t>
            </a:r>
            <a:endParaRPr lang="en-CA" sz="1000" dirty="0">
              <a:latin typeface="Roboto Mono Light" panose="020B0604020202020204" charset="0"/>
              <a:ea typeface="Roboto Mono Light" panose="020B0604020202020204" charset="0"/>
            </a:endParaRPr>
          </a:p>
        </p:txBody>
      </p:sp>
      <p:pic>
        <p:nvPicPr>
          <p:cNvPr id="11" name="Picture 10">
            <a:extLst>
              <a:ext uri="{FF2B5EF4-FFF2-40B4-BE49-F238E27FC236}">
                <a16:creationId xmlns:a16="http://schemas.microsoft.com/office/drawing/2014/main" id="{879305BD-3512-0D14-167F-819E856EB37D}"/>
              </a:ext>
            </a:extLst>
          </p:cNvPr>
          <p:cNvPicPr>
            <a:picLocks noChangeAspect="1"/>
          </p:cNvPicPr>
          <p:nvPr/>
        </p:nvPicPr>
        <p:blipFill>
          <a:blip r:embed="rId3"/>
          <a:stretch>
            <a:fillRect/>
          </a:stretch>
        </p:blipFill>
        <p:spPr>
          <a:xfrm>
            <a:off x="2493373" y="545578"/>
            <a:ext cx="6271803" cy="4345175"/>
          </a:xfrm>
          <a:prstGeom prst="rect">
            <a:avLst/>
          </a:prstGeom>
        </p:spPr>
      </p:pic>
    </p:spTree>
    <p:extLst>
      <p:ext uri="{BB962C8B-B14F-4D97-AF65-F5344CB8AC3E}">
        <p14:creationId xmlns:p14="http://schemas.microsoft.com/office/powerpoint/2010/main" val="3589394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6" name="Picture 5">
            <a:extLst>
              <a:ext uri="{FF2B5EF4-FFF2-40B4-BE49-F238E27FC236}">
                <a16:creationId xmlns:a16="http://schemas.microsoft.com/office/drawing/2014/main" id="{33BC02F9-4660-E0C6-758E-F403BEB830A1}"/>
              </a:ext>
            </a:extLst>
          </p:cNvPr>
          <p:cNvPicPr>
            <a:picLocks noChangeAspect="1"/>
          </p:cNvPicPr>
          <p:nvPr/>
        </p:nvPicPr>
        <p:blipFill>
          <a:blip r:embed="rId3"/>
          <a:stretch>
            <a:fillRect/>
          </a:stretch>
        </p:blipFill>
        <p:spPr>
          <a:xfrm>
            <a:off x="0" y="453772"/>
            <a:ext cx="9144000" cy="4689728"/>
          </a:xfrm>
          <a:prstGeom prst="rect">
            <a:avLst/>
          </a:prstGeom>
        </p:spPr>
      </p:pic>
      <p:sp>
        <p:nvSpPr>
          <p:cNvPr id="7" name="TextBox 6">
            <a:extLst>
              <a:ext uri="{FF2B5EF4-FFF2-40B4-BE49-F238E27FC236}">
                <a16:creationId xmlns:a16="http://schemas.microsoft.com/office/drawing/2014/main" id="{F7773DD4-077F-97C5-4060-222ECF6126A8}"/>
              </a:ext>
            </a:extLst>
          </p:cNvPr>
          <p:cNvSpPr txBox="1"/>
          <p:nvPr/>
        </p:nvSpPr>
        <p:spPr>
          <a:xfrm>
            <a:off x="2574062" y="84440"/>
            <a:ext cx="4572000" cy="369332"/>
          </a:xfrm>
          <a:prstGeom prst="rect">
            <a:avLst/>
          </a:prstGeom>
          <a:noFill/>
        </p:spPr>
        <p:txBody>
          <a:bodyPr wrap="square">
            <a:spAutoFit/>
          </a:bodyPr>
          <a:lstStyle/>
          <a:p>
            <a:r>
              <a:rPr lang="en-US" sz="1800" b="1" dirty="0"/>
              <a:t>Be Kind and Forgiving</a:t>
            </a:r>
            <a:endParaRPr lang="en-CA" sz="1800" b="1" dirty="0"/>
          </a:p>
        </p:txBody>
      </p:sp>
    </p:spTree>
    <p:extLst>
      <p:ext uri="{BB962C8B-B14F-4D97-AF65-F5344CB8AC3E}">
        <p14:creationId xmlns:p14="http://schemas.microsoft.com/office/powerpoint/2010/main" val="439087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7" name="TextBox 6">
            <a:extLst>
              <a:ext uri="{FF2B5EF4-FFF2-40B4-BE49-F238E27FC236}">
                <a16:creationId xmlns:a16="http://schemas.microsoft.com/office/drawing/2014/main" id="{F7773DD4-077F-97C5-4060-222ECF6126A8}"/>
              </a:ext>
            </a:extLst>
          </p:cNvPr>
          <p:cNvSpPr txBox="1"/>
          <p:nvPr/>
        </p:nvSpPr>
        <p:spPr>
          <a:xfrm>
            <a:off x="2574062" y="84440"/>
            <a:ext cx="4572000" cy="1200329"/>
          </a:xfrm>
          <a:prstGeom prst="rect">
            <a:avLst/>
          </a:prstGeom>
          <a:noFill/>
        </p:spPr>
        <p:txBody>
          <a:bodyPr wrap="square">
            <a:spAutoFit/>
          </a:bodyPr>
          <a:lstStyle/>
          <a:p>
            <a:r>
              <a:rPr lang="en-US" sz="1800" b="1" dirty="0"/>
              <a:t>Be Kind and Forgiving</a:t>
            </a:r>
          </a:p>
          <a:p>
            <a:endParaRPr lang="en-US" sz="1800" b="1" dirty="0"/>
          </a:p>
          <a:p>
            <a:r>
              <a:rPr lang="en-US" sz="1800" b="1" dirty="0"/>
              <a:t>Grammarly - Disneyland of Spell checker and beyond</a:t>
            </a:r>
            <a:endParaRPr lang="en-CA" sz="1800" b="1" dirty="0"/>
          </a:p>
        </p:txBody>
      </p:sp>
      <p:pic>
        <p:nvPicPr>
          <p:cNvPr id="3" name="Picture 2">
            <a:extLst>
              <a:ext uri="{FF2B5EF4-FFF2-40B4-BE49-F238E27FC236}">
                <a16:creationId xmlns:a16="http://schemas.microsoft.com/office/drawing/2014/main" id="{91F08569-2A98-538B-322F-56B60921CE73}"/>
              </a:ext>
            </a:extLst>
          </p:cNvPr>
          <p:cNvPicPr>
            <a:picLocks noChangeAspect="1"/>
          </p:cNvPicPr>
          <p:nvPr/>
        </p:nvPicPr>
        <p:blipFill>
          <a:blip r:embed="rId3"/>
          <a:stretch>
            <a:fillRect/>
          </a:stretch>
        </p:blipFill>
        <p:spPr>
          <a:xfrm>
            <a:off x="2444115" y="959960"/>
            <a:ext cx="4701947" cy="3680779"/>
          </a:xfrm>
          <a:prstGeom prst="rect">
            <a:avLst/>
          </a:prstGeom>
        </p:spPr>
      </p:pic>
    </p:spTree>
    <p:extLst>
      <p:ext uri="{BB962C8B-B14F-4D97-AF65-F5344CB8AC3E}">
        <p14:creationId xmlns:p14="http://schemas.microsoft.com/office/powerpoint/2010/main" val="3161871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BDBAB5-4211-7FFC-BCBA-7A4C1F629380}"/>
              </a:ext>
            </a:extLst>
          </p:cNvPr>
          <p:cNvSpPr txBox="1"/>
          <p:nvPr/>
        </p:nvSpPr>
        <p:spPr>
          <a:xfrm>
            <a:off x="2496065" y="244365"/>
            <a:ext cx="7223692" cy="307777"/>
          </a:xfrm>
          <a:prstGeom prst="rect">
            <a:avLst/>
          </a:prstGeom>
          <a:noFill/>
        </p:spPr>
        <p:txBody>
          <a:bodyPr wrap="square" rtlCol="0">
            <a:spAutoFit/>
          </a:bodyPr>
          <a:lstStyle/>
          <a:p>
            <a:r>
              <a:rPr lang="en-US" b="1" dirty="0">
                <a:effectLst/>
                <a:latin typeface="Roboto Mono Light" panose="020B0604020202020204" charset="0"/>
                <a:ea typeface="Roboto Mono Light" panose="020B0604020202020204" charset="0"/>
              </a:rPr>
              <a:t>The Sims is a game of comfort for so many neurodiverse people</a:t>
            </a:r>
            <a:endParaRPr lang="en-CA" dirty="0">
              <a:latin typeface="Roboto Mono Light" panose="020B0604020202020204" charset="0"/>
              <a:ea typeface="Roboto Mono Light" panose="020B0604020202020204" charset="0"/>
            </a:endParaRPr>
          </a:p>
        </p:txBody>
      </p:sp>
      <p:pic>
        <p:nvPicPr>
          <p:cNvPr id="5" name="Picture 4">
            <a:extLst>
              <a:ext uri="{FF2B5EF4-FFF2-40B4-BE49-F238E27FC236}">
                <a16:creationId xmlns:a16="http://schemas.microsoft.com/office/drawing/2014/main" id="{F34AED02-2219-A562-B885-0545AC9BA8E0}"/>
              </a:ext>
            </a:extLst>
          </p:cNvPr>
          <p:cNvPicPr>
            <a:picLocks noChangeAspect="1"/>
          </p:cNvPicPr>
          <p:nvPr/>
        </p:nvPicPr>
        <p:blipFill>
          <a:blip r:embed="rId3"/>
          <a:stretch>
            <a:fillRect/>
          </a:stretch>
        </p:blipFill>
        <p:spPr>
          <a:xfrm>
            <a:off x="2554013" y="552142"/>
            <a:ext cx="5362549" cy="4591358"/>
          </a:xfrm>
          <a:prstGeom prst="rect">
            <a:avLst/>
          </a:prstGeom>
        </p:spPr>
      </p:pic>
    </p:spTree>
    <p:extLst>
      <p:ext uri="{BB962C8B-B14F-4D97-AF65-F5344CB8AC3E}">
        <p14:creationId xmlns:p14="http://schemas.microsoft.com/office/powerpoint/2010/main" val="1907941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8" name="Google Shape;198;p16"/>
          <p:cNvSpPr txBox="1">
            <a:spLocks noGrp="1"/>
          </p:cNvSpPr>
          <p:nvPr>
            <p:ph type="body" idx="1"/>
          </p:nvPr>
        </p:nvSpPr>
        <p:spPr>
          <a:xfrm>
            <a:off x="4572000" y="1152475"/>
            <a:ext cx="4440194" cy="3416400"/>
          </a:xfrm>
          <a:prstGeom prst="rect">
            <a:avLst/>
          </a:prstGeom>
          <a:noFill/>
          <a:ln>
            <a:noFill/>
          </a:ln>
        </p:spPr>
        <p:txBody>
          <a:bodyPr spcFirstLastPara="1" wrap="square" lIns="91425" tIns="91425" rIns="91425" bIns="91425" anchor="t" anchorCtr="0">
            <a:normAutofit/>
          </a:bodyPr>
          <a:lstStyle/>
          <a:p>
            <a:pPr marL="171450" indent="-171450">
              <a:spcAft>
                <a:spcPts val="1200"/>
              </a:spcAft>
            </a:pPr>
            <a:r>
              <a:rPr lang="en-US" sz="1100" dirty="0">
                <a:latin typeface="Roboto Mono Light" panose="020B0604020202020204" charset="0"/>
                <a:ea typeface="Roboto Mono Light" panose="020B0604020202020204" charset="0"/>
              </a:rPr>
              <a:t>Play in different ways depending on my mood.</a:t>
            </a:r>
            <a:br>
              <a:rPr lang="en-US" sz="1100" dirty="0">
                <a:latin typeface="Roboto Mono Light" panose="020B0604020202020204" charset="0"/>
                <a:ea typeface="Roboto Mono Light" panose="020B0604020202020204" charset="0"/>
              </a:rPr>
            </a:br>
            <a:r>
              <a:rPr lang="en-US" sz="1100" dirty="0">
                <a:latin typeface="Roboto Mono Light" panose="020B0604020202020204" charset="0"/>
                <a:ea typeface="Roboto Mono Light" panose="020B0604020202020204" charset="0"/>
              </a:rPr>
              <a:t>allows to build and create</a:t>
            </a:r>
          </a:p>
          <a:p>
            <a:pPr marL="171450" indent="-171450">
              <a:spcAft>
                <a:spcPts val="1200"/>
              </a:spcAft>
            </a:pPr>
            <a:r>
              <a:rPr lang="en-US" sz="1100" dirty="0">
                <a:latin typeface="Roboto Mono Light" panose="020B0604020202020204" charset="0"/>
                <a:ea typeface="Roboto Mono Light" panose="020B0604020202020204" charset="0"/>
              </a:rPr>
              <a:t>Play out different situations in a safe environment.</a:t>
            </a:r>
          </a:p>
          <a:p>
            <a:pPr marL="171450" indent="-171450">
              <a:spcAft>
                <a:spcPts val="1200"/>
              </a:spcAft>
            </a:pPr>
            <a:r>
              <a:rPr lang="en-US" sz="1100" dirty="0">
                <a:latin typeface="Roboto Mono Light" panose="020B0604020202020204" charset="0"/>
                <a:ea typeface="Roboto Mono Light" panose="020B0604020202020204" charset="0"/>
              </a:rPr>
              <a:t>Explore relationship dynamics that don't come naturally to us</a:t>
            </a:r>
          </a:p>
          <a:p>
            <a:pPr marL="171450" indent="-171450">
              <a:spcAft>
                <a:spcPts val="1200"/>
              </a:spcAft>
            </a:pPr>
            <a:r>
              <a:rPr lang="en-US" sz="1100" dirty="0"/>
              <a:t>“A new trait – now a Sim could be an ‘overachiever.’ When applied, he would get bored and restless when his life became dormant. When he took on challenging tasks, he was so happy and fulfilled. </a:t>
            </a:r>
            <a:endParaRPr sz="1100" dirty="0">
              <a:latin typeface="Roboto Mono Light" panose="020B0604020202020204" charset="0"/>
              <a:ea typeface="Roboto Mono Light" panose="020B0604020202020204" charset="0"/>
              <a:cs typeface="Arial"/>
              <a:sym typeface="Arial"/>
            </a:endParaRPr>
          </a:p>
        </p:txBody>
      </p:sp>
      <p:pic>
        <p:nvPicPr>
          <p:cNvPr id="3" name="Picture 2">
            <a:extLst>
              <a:ext uri="{FF2B5EF4-FFF2-40B4-BE49-F238E27FC236}">
                <a16:creationId xmlns:a16="http://schemas.microsoft.com/office/drawing/2014/main" id="{A90CB59E-E716-BA6D-F48B-986045DCFAE8}"/>
              </a:ext>
            </a:extLst>
          </p:cNvPr>
          <p:cNvPicPr>
            <a:picLocks noChangeAspect="1"/>
          </p:cNvPicPr>
          <p:nvPr/>
        </p:nvPicPr>
        <p:blipFill>
          <a:blip r:embed="rId3"/>
          <a:stretch>
            <a:fillRect/>
          </a:stretch>
        </p:blipFill>
        <p:spPr>
          <a:xfrm>
            <a:off x="57665" y="659259"/>
            <a:ext cx="4357663" cy="3909616"/>
          </a:xfrm>
          <a:prstGeom prst="rect">
            <a:avLst/>
          </a:prstGeom>
        </p:spPr>
      </p:pic>
    </p:spTree>
    <p:extLst>
      <p:ext uri="{BB962C8B-B14F-4D97-AF65-F5344CB8AC3E}">
        <p14:creationId xmlns:p14="http://schemas.microsoft.com/office/powerpoint/2010/main" val="1449652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89CA99-B3F9-71F8-8C33-E123EB8EB273}"/>
              </a:ext>
            </a:extLst>
          </p:cNvPr>
          <p:cNvPicPr>
            <a:picLocks noChangeAspect="1"/>
          </p:cNvPicPr>
          <p:nvPr/>
        </p:nvPicPr>
        <p:blipFill>
          <a:blip r:embed="rId2"/>
          <a:stretch>
            <a:fillRect/>
          </a:stretch>
        </p:blipFill>
        <p:spPr>
          <a:xfrm>
            <a:off x="3493210" y="2571750"/>
            <a:ext cx="3148177" cy="2098784"/>
          </a:xfrm>
          <a:prstGeom prst="rect">
            <a:avLst/>
          </a:prstGeom>
        </p:spPr>
      </p:pic>
      <p:sp>
        <p:nvSpPr>
          <p:cNvPr id="4" name="TextBox 3">
            <a:extLst>
              <a:ext uri="{FF2B5EF4-FFF2-40B4-BE49-F238E27FC236}">
                <a16:creationId xmlns:a16="http://schemas.microsoft.com/office/drawing/2014/main" id="{D1C89BFC-E258-BDEF-2728-FAB40A20627D}"/>
              </a:ext>
            </a:extLst>
          </p:cNvPr>
          <p:cNvSpPr txBox="1"/>
          <p:nvPr/>
        </p:nvSpPr>
        <p:spPr>
          <a:xfrm>
            <a:off x="4349578" y="955589"/>
            <a:ext cx="1563248" cy="369332"/>
          </a:xfrm>
          <a:prstGeom prst="rect">
            <a:avLst/>
          </a:prstGeom>
          <a:noFill/>
        </p:spPr>
        <p:txBody>
          <a:bodyPr wrap="none" rtlCol="0">
            <a:spAutoFit/>
          </a:bodyPr>
          <a:lstStyle/>
          <a:p>
            <a:r>
              <a:rPr lang="en-CA" sz="1800" dirty="0">
                <a:latin typeface="Roboto Mono Light" panose="020B0604020202020204" charset="0"/>
                <a:ea typeface="Roboto Mono Light" panose="020B0604020202020204" charset="0"/>
              </a:rPr>
              <a:t>Guidelines</a:t>
            </a:r>
          </a:p>
        </p:txBody>
      </p:sp>
      <p:pic>
        <p:nvPicPr>
          <p:cNvPr id="5" name="Picture 4">
            <a:extLst>
              <a:ext uri="{FF2B5EF4-FFF2-40B4-BE49-F238E27FC236}">
                <a16:creationId xmlns:a16="http://schemas.microsoft.com/office/drawing/2014/main" id="{F23CDEDC-A47E-825F-744D-AE8B6E0EEFB0}"/>
              </a:ext>
            </a:extLst>
          </p:cNvPr>
          <p:cNvPicPr>
            <a:picLocks noChangeAspect="1"/>
          </p:cNvPicPr>
          <p:nvPr/>
        </p:nvPicPr>
        <p:blipFill>
          <a:blip r:embed="rId3"/>
          <a:stretch>
            <a:fillRect/>
          </a:stretch>
        </p:blipFill>
        <p:spPr>
          <a:xfrm>
            <a:off x="3977545" y="1727133"/>
            <a:ext cx="2179509" cy="533446"/>
          </a:xfrm>
          <a:prstGeom prst="rect">
            <a:avLst/>
          </a:prstGeom>
        </p:spPr>
      </p:pic>
    </p:spTree>
    <p:extLst>
      <p:ext uri="{BB962C8B-B14F-4D97-AF65-F5344CB8AC3E}">
        <p14:creationId xmlns:p14="http://schemas.microsoft.com/office/powerpoint/2010/main" val="1338535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 dirty="0">
                <a:latin typeface="Roboto Mono Light" panose="020B0604020202020204" charset="0"/>
                <a:ea typeface="Roboto Mono Light" panose="020B0604020202020204" charset="0"/>
              </a:rPr>
              <a:t>Guidelines</a:t>
            </a:r>
            <a:endParaRPr dirty="0">
              <a:latin typeface="Roboto Mono Light" panose="020B0604020202020204" charset="0"/>
              <a:ea typeface="Roboto Mono Light" panose="020B0604020202020204" charset="0"/>
            </a:endParaRPr>
          </a:p>
        </p:txBody>
      </p:sp>
      <p:sp>
        <p:nvSpPr>
          <p:cNvPr id="198" name="Google Shape;198;p16"/>
          <p:cNvSpPr txBox="1">
            <a:spLocks noGrp="1"/>
          </p:cNvSpPr>
          <p:nvPr>
            <p:ph type="body" idx="1"/>
          </p:nvPr>
        </p:nvSpPr>
        <p:spPr>
          <a:xfrm>
            <a:off x="311699" y="1152475"/>
            <a:ext cx="8700495" cy="3416400"/>
          </a:xfrm>
          <a:prstGeom prst="rect">
            <a:avLst/>
          </a:prstGeom>
          <a:noFill/>
          <a:ln>
            <a:noFill/>
          </a:ln>
        </p:spPr>
        <p:txBody>
          <a:bodyPr spcFirstLastPara="1" wrap="square" lIns="91425" tIns="91425" rIns="91425" bIns="91425" anchor="t" anchorCtr="0">
            <a:normAutofit/>
          </a:bodyPr>
          <a:lstStyle/>
          <a:p>
            <a:pPr marL="285750" indent="-285750">
              <a:spcAft>
                <a:spcPts val="1200"/>
              </a:spcAft>
            </a:pPr>
            <a:r>
              <a:rPr lang="en-US" sz="1200" b="1" dirty="0">
                <a:latin typeface="Roboto Mono Light" panose="020B0604020202020204" charset="0"/>
                <a:ea typeface="Roboto Mono Light" panose="020B0604020202020204" charset="0"/>
                <a:cs typeface="Arial"/>
                <a:sym typeface="Arial"/>
              </a:rPr>
              <a:t>Interpretable messages</a:t>
            </a:r>
          </a:p>
          <a:p>
            <a:pPr marL="0" lvl="0" indent="0" algn="l" rtl="0">
              <a:lnSpc>
                <a:spcPct val="115000"/>
              </a:lnSpc>
              <a:spcBef>
                <a:spcPts val="0"/>
              </a:spcBef>
              <a:spcAft>
                <a:spcPts val="1200"/>
              </a:spcAft>
              <a:buSzPts val="1600"/>
              <a:buNone/>
            </a:pPr>
            <a:r>
              <a:rPr lang="en-US" sz="1200" dirty="0">
                <a:latin typeface="Roboto Mono Light" panose="020B0604020202020204" charset="0"/>
                <a:ea typeface="Roboto Mono Light" panose="020B0604020202020204" charset="0"/>
                <a:cs typeface="Arial"/>
                <a:sym typeface="Arial"/>
              </a:rPr>
              <a:t>   Avoid use of characters that look alike </a:t>
            </a:r>
          </a:p>
          <a:p>
            <a:pPr marL="0" lvl="0" indent="0" algn="l" rtl="0">
              <a:lnSpc>
                <a:spcPct val="115000"/>
              </a:lnSpc>
              <a:spcBef>
                <a:spcPts val="0"/>
              </a:spcBef>
              <a:spcAft>
                <a:spcPts val="1200"/>
              </a:spcAft>
              <a:buSzPts val="1600"/>
              <a:buNone/>
            </a:pPr>
            <a:r>
              <a:rPr lang="en-US" sz="1200" dirty="0">
                <a:latin typeface="Roboto Mono Light" panose="020B0604020202020204" charset="0"/>
                <a:ea typeface="Roboto Mono Light" panose="020B0604020202020204" charset="0"/>
                <a:cs typeface="Arial"/>
                <a:sym typeface="Arial"/>
              </a:rPr>
              <a:t>   E.g. </a:t>
            </a:r>
            <a:r>
              <a:rPr lang="en-US" sz="1200" dirty="0">
                <a:latin typeface="Open Sans" panose="020B0606030504020204" pitchFamily="34" charset="0"/>
                <a:ea typeface="Open Sans" panose="020B0606030504020204" pitchFamily="34" charset="0"/>
                <a:cs typeface="Open Sans" panose="020B0606030504020204" pitchFamily="34" charset="0"/>
                <a:sym typeface="Arial"/>
              </a:rPr>
              <a:t>1lI</a:t>
            </a:r>
            <a:r>
              <a:rPr lang="en-US" sz="1200" dirty="0">
                <a:latin typeface="Roboto Mono Light" panose="020B0604020202020204" charset="0"/>
                <a:ea typeface="Roboto Mono Light" panose="020B0604020202020204" charset="0"/>
                <a:cs typeface="Arial"/>
                <a:sym typeface="Arial"/>
              </a:rPr>
              <a:t>, </a:t>
            </a:r>
            <a:r>
              <a:rPr lang="en-US" sz="1200" dirty="0">
                <a:latin typeface="Open Sans" panose="020B0606030504020204" pitchFamily="34" charset="0"/>
                <a:ea typeface="Open Sans" panose="020B0606030504020204" pitchFamily="34" charset="0"/>
                <a:cs typeface="Open Sans" panose="020B0606030504020204" pitchFamily="34" charset="0"/>
                <a:sym typeface="Arial"/>
              </a:rPr>
              <a:t>B8</a:t>
            </a:r>
            <a:r>
              <a:rPr lang="en-US" sz="1200" dirty="0">
                <a:latin typeface="Roboto Mono Light" panose="020B0604020202020204" charset="0"/>
                <a:ea typeface="Roboto Mono Light" panose="020B0604020202020204" charset="0"/>
                <a:cs typeface="Arial"/>
                <a:sym typeface="Arial"/>
              </a:rPr>
              <a:t>, </a:t>
            </a:r>
            <a:r>
              <a:rPr lang="en-US" sz="1200" dirty="0">
                <a:latin typeface="Open Sans" panose="020B0606030504020204" pitchFamily="34" charset="0"/>
                <a:ea typeface="Open Sans" panose="020B0606030504020204" pitchFamily="34" charset="0"/>
                <a:cs typeface="Open Sans" panose="020B0606030504020204" pitchFamily="34" charset="0"/>
                <a:sym typeface="Arial"/>
              </a:rPr>
              <a:t>QO0CD</a:t>
            </a:r>
            <a:r>
              <a:rPr lang="en-US" sz="1200" dirty="0">
                <a:latin typeface="Roboto Mono Light" panose="020B0604020202020204" charset="0"/>
                <a:ea typeface="Roboto Mono Light" panose="020B0604020202020204" charset="0"/>
                <a:cs typeface="Arial"/>
                <a:sym typeface="Arial"/>
              </a:rPr>
              <a:t>, and try to break up long strings in phone numbers e.g. (000) 000–0000</a:t>
            </a:r>
          </a:p>
          <a:p>
            <a:pPr marL="285750" indent="-285750">
              <a:spcAft>
                <a:spcPts val="1200"/>
              </a:spcAft>
            </a:pPr>
            <a:r>
              <a:rPr lang="en-US" sz="1200" b="1" dirty="0">
                <a:latin typeface="Roboto Mono Light" panose="020B0604020202020204" charset="0"/>
                <a:ea typeface="Roboto Mono Light" panose="020B0604020202020204" charset="0"/>
                <a:cs typeface="Arial"/>
                <a:sym typeface="Arial"/>
              </a:rPr>
              <a:t>Stick to active voice</a:t>
            </a:r>
            <a:r>
              <a:rPr lang="en-US" sz="1200" dirty="0">
                <a:latin typeface="Roboto Mono Light" panose="020B0604020202020204" charset="0"/>
                <a:ea typeface="Roboto Mono Light" panose="020B0604020202020204" charset="0"/>
                <a:cs typeface="Arial"/>
                <a:sym typeface="Arial"/>
              </a:rPr>
              <a:t>: Sentences in the passive voice are longer and harder to comprehend. Users with ADHD will get bored, dyslexics will have even more trouble reading, and so will readers on the spectrum.</a:t>
            </a:r>
          </a:p>
          <a:p>
            <a:pPr marL="285750" indent="-285750">
              <a:spcAft>
                <a:spcPts val="1200"/>
              </a:spcAft>
            </a:pPr>
            <a:r>
              <a:rPr lang="en-US" sz="1200" b="1" dirty="0">
                <a:latin typeface="Roboto Mono Light" panose="020B0604020202020204" charset="0"/>
                <a:ea typeface="Roboto Mono Light" panose="020B0604020202020204" charset="0"/>
                <a:cs typeface="Arial"/>
                <a:sym typeface="Arial"/>
              </a:rPr>
              <a:t>Avoid metaphors</a:t>
            </a:r>
            <a:r>
              <a:rPr lang="en-US" sz="1200" dirty="0">
                <a:latin typeface="Roboto Mono Light" panose="020B0604020202020204" charset="0"/>
                <a:ea typeface="Roboto Mono Light" panose="020B0604020202020204" charset="0"/>
                <a:cs typeface="Arial"/>
                <a:sym typeface="Arial"/>
              </a:rPr>
              <a:t>: Trouble understanding metaphors, such as idioms and other abstract figures of speech. </a:t>
            </a:r>
          </a:p>
          <a:p>
            <a:pPr marL="0" indent="0">
              <a:spcAft>
                <a:spcPts val="1200"/>
              </a:spcAft>
              <a:buNone/>
            </a:pPr>
            <a:r>
              <a:rPr lang="en-US" sz="1200" dirty="0">
                <a:latin typeface="Roboto Mono Light" panose="020B0604020202020204" charset="0"/>
                <a:ea typeface="Roboto Mono Light" panose="020B0604020202020204" charset="0"/>
                <a:cs typeface="Arial"/>
                <a:sym typeface="Arial"/>
              </a:rPr>
              <a:t>   E.g. Instead of calling it a day, it’s more inclusive to say that something is done.</a:t>
            </a:r>
          </a:p>
          <a:p>
            <a:pPr marL="0" lvl="0" indent="0" algn="l" rtl="0">
              <a:lnSpc>
                <a:spcPct val="115000"/>
              </a:lnSpc>
              <a:spcBef>
                <a:spcPts val="0"/>
              </a:spcBef>
              <a:spcAft>
                <a:spcPts val="1200"/>
              </a:spcAft>
              <a:buSzPts val="1600"/>
              <a:buNone/>
            </a:pPr>
            <a:endParaRPr sz="1200" dirty="0">
              <a:latin typeface="Roboto Mono Light" panose="020B0604020202020204" charset="0"/>
              <a:ea typeface="Roboto Mono Light" panose="020B0604020202020204" charset="0"/>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 dirty="0">
                <a:latin typeface="Roboto Mono Light" panose="020B0604020202020204" charset="0"/>
                <a:ea typeface="Roboto Mono Light" panose="020B0604020202020204" charset="0"/>
              </a:rPr>
              <a:t>Guidelines</a:t>
            </a:r>
            <a:endParaRPr dirty="0">
              <a:latin typeface="Roboto Mono Light" panose="020B0604020202020204" charset="0"/>
              <a:ea typeface="Roboto Mono Light" panose="020B0604020202020204" charset="0"/>
            </a:endParaRPr>
          </a:p>
        </p:txBody>
      </p:sp>
      <p:sp>
        <p:nvSpPr>
          <p:cNvPr id="198" name="Google Shape;198;p16"/>
          <p:cNvSpPr txBox="1">
            <a:spLocks noGrp="1"/>
          </p:cNvSpPr>
          <p:nvPr>
            <p:ph type="body" idx="1"/>
          </p:nvPr>
        </p:nvSpPr>
        <p:spPr>
          <a:xfrm>
            <a:off x="311699" y="1152475"/>
            <a:ext cx="8700495" cy="3416400"/>
          </a:xfrm>
          <a:prstGeom prst="rect">
            <a:avLst/>
          </a:prstGeom>
          <a:noFill/>
          <a:ln>
            <a:noFill/>
          </a:ln>
        </p:spPr>
        <p:txBody>
          <a:bodyPr spcFirstLastPara="1" wrap="square" lIns="91425" tIns="91425" rIns="91425" bIns="91425" anchor="t" anchorCtr="0">
            <a:normAutofit/>
          </a:bodyPr>
          <a:lstStyle/>
          <a:p>
            <a:pPr marL="285750" indent="-285750">
              <a:spcAft>
                <a:spcPts val="1200"/>
              </a:spcAft>
            </a:pPr>
            <a:r>
              <a:rPr lang="en-US" sz="1200" b="1" dirty="0">
                <a:latin typeface="Roboto Mono Light" panose="020B0604020202020204" charset="0"/>
                <a:ea typeface="Roboto Mono Light" panose="020B0604020202020204" charset="0"/>
                <a:cs typeface="Arial"/>
                <a:sym typeface="Arial"/>
              </a:rPr>
              <a:t>Interpretable messages</a:t>
            </a:r>
          </a:p>
          <a:p>
            <a:pPr marL="0" lvl="0" indent="0" algn="l" rtl="0">
              <a:lnSpc>
                <a:spcPct val="115000"/>
              </a:lnSpc>
              <a:spcBef>
                <a:spcPts val="0"/>
              </a:spcBef>
              <a:spcAft>
                <a:spcPts val="1200"/>
              </a:spcAft>
              <a:buSzPts val="1600"/>
              <a:buNone/>
            </a:pPr>
            <a:r>
              <a:rPr lang="en-US" sz="1200" dirty="0">
                <a:latin typeface="Roboto Mono Light" panose="020B0604020202020204" charset="0"/>
                <a:ea typeface="Roboto Mono Light" panose="020B0604020202020204" charset="0"/>
                <a:cs typeface="Arial"/>
                <a:sym typeface="Arial"/>
              </a:rPr>
              <a:t>   Avoid use of characters that look alike </a:t>
            </a:r>
          </a:p>
          <a:p>
            <a:pPr marL="0" lvl="0" indent="0" algn="l" rtl="0">
              <a:lnSpc>
                <a:spcPct val="115000"/>
              </a:lnSpc>
              <a:spcBef>
                <a:spcPts val="0"/>
              </a:spcBef>
              <a:spcAft>
                <a:spcPts val="1200"/>
              </a:spcAft>
              <a:buSzPts val="1600"/>
              <a:buNone/>
            </a:pPr>
            <a:r>
              <a:rPr lang="en-US" sz="1200" dirty="0">
                <a:latin typeface="Roboto Mono Light" panose="020B0604020202020204" charset="0"/>
                <a:ea typeface="Roboto Mono Light" panose="020B0604020202020204" charset="0"/>
                <a:cs typeface="Arial"/>
                <a:sym typeface="Arial"/>
              </a:rPr>
              <a:t>   E.g. </a:t>
            </a:r>
            <a:r>
              <a:rPr lang="en-US" sz="1200" dirty="0">
                <a:latin typeface="Open Sans" panose="020B0606030504020204" pitchFamily="34" charset="0"/>
                <a:ea typeface="Open Sans" panose="020B0606030504020204" pitchFamily="34" charset="0"/>
                <a:cs typeface="Open Sans" panose="020B0606030504020204" pitchFamily="34" charset="0"/>
                <a:sym typeface="Arial"/>
              </a:rPr>
              <a:t>1lI</a:t>
            </a:r>
            <a:r>
              <a:rPr lang="en-US" sz="1200" dirty="0">
                <a:latin typeface="Roboto Mono Light" panose="020B0604020202020204" charset="0"/>
                <a:ea typeface="Roboto Mono Light" panose="020B0604020202020204" charset="0"/>
                <a:cs typeface="Arial"/>
                <a:sym typeface="Arial"/>
              </a:rPr>
              <a:t>, </a:t>
            </a:r>
            <a:r>
              <a:rPr lang="en-US" sz="1200" dirty="0">
                <a:latin typeface="Open Sans" panose="020B0606030504020204" pitchFamily="34" charset="0"/>
                <a:ea typeface="Open Sans" panose="020B0606030504020204" pitchFamily="34" charset="0"/>
                <a:cs typeface="Open Sans" panose="020B0606030504020204" pitchFamily="34" charset="0"/>
                <a:sym typeface="Arial"/>
              </a:rPr>
              <a:t>B8</a:t>
            </a:r>
            <a:r>
              <a:rPr lang="en-US" sz="1200" dirty="0">
                <a:latin typeface="Roboto Mono Light" panose="020B0604020202020204" charset="0"/>
                <a:ea typeface="Roboto Mono Light" panose="020B0604020202020204" charset="0"/>
                <a:cs typeface="Arial"/>
                <a:sym typeface="Arial"/>
              </a:rPr>
              <a:t>, </a:t>
            </a:r>
            <a:r>
              <a:rPr lang="en-US" sz="1200" dirty="0">
                <a:latin typeface="Open Sans" panose="020B0606030504020204" pitchFamily="34" charset="0"/>
                <a:ea typeface="Open Sans" panose="020B0606030504020204" pitchFamily="34" charset="0"/>
                <a:cs typeface="Open Sans" panose="020B0606030504020204" pitchFamily="34" charset="0"/>
                <a:sym typeface="Arial"/>
              </a:rPr>
              <a:t>QO0CD</a:t>
            </a:r>
            <a:r>
              <a:rPr lang="en-US" sz="1200" dirty="0">
                <a:latin typeface="Roboto Mono Light" panose="020B0604020202020204" charset="0"/>
                <a:ea typeface="Roboto Mono Light" panose="020B0604020202020204" charset="0"/>
                <a:cs typeface="Arial"/>
                <a:sym typeface="Arial"/>
              </a:rPr>
              <a:t>, and try to break up long strings in phone numbers e.g. (000) 000–0000</a:t>
            </a:r>
          </a:p>
          <a:p>
            <a:pPr marL="285750" indent="-285750">
              <a:spcAft>
                <a:spcPts val="1200"/>
              </a:spcAft>
            </a:pPr>
            <a:r>
              <a:rPr lang="en-US" sz="1200" b="1" dirty="0">
                <a:latin typeface="Roboto Mono Light" panose="020B0604020202020204" charset="0"/>
                <a:ea typeface="Roboto Mono Light" panose="020B0604020202020204" charset="0"/>
                <a:cs typeface="Arial"/>
                <a:sym typeface="Arial"/>
              </a:rPr>
              <a:t>Stick to active voice</a:t>
            </a:r>
          </a:p>
          <a:p>
            <a:pPr marL="285750" indent="-285750">
              <a:spcAft>
                <a:spcPts val="1200"/>
              </a:spcAft>
            </a:pPr>
            <a:r>
              <a:rPr lang="en-US" sz="1200" b="1" dirty="0">
                <a:latin typeface="Roboto Mono Light" panose="020B0604020202020204" charset="0"/>
                <a:ea typeface="Roboto Mono Light" panose="020B0604020202020204" charset="0"/>
                <a:cs typeface="Arial"/>
                <a:sym typeface="Arial"/>
              </a:rPr>
              <a:t>Avoid metaphors</a:t>
            </a:r>
            <a:r>
              <a:rPr lang="en-US" sz="1200" dirty="0">
                <a:latin typeface="Roboto Mono Light" panose="020B0604020202020204" charset="0"/>
                <a:ea typeface="Roboto Mono Light" panose="020B0604020202020204" charset="0"/>
                <a:cs typeface="Arial"/>
                <a:sym typeface="Arial"/>
              </a:rPr>
              <a:t>: Trouble understanding metaphors, such as idioms and other abstract figures of speech. </a:t>
            </a:r>
          </a:p>
          <a:p>
            <a:pPr marL="0" indent="0">
              <a:spcAft>
                <a:spcPts val="1200"/>
              </a:spcAft>
              <a:buNone/>
            </a:pPr>
            <a:r>
              <a:rPr lang="en-US" sz="1200" dirty="0">
                <a:latin typeface="Roboto Mono Light" panose="020B0604020202020204" charset="0"/>
                <a:ea typeface="Roboto Mono Light" panose="020B0604020202020204" charset="0"/>
                <a:cs typeface="Arial"/>
                <a:sym typeface="Arial"/>
              </a:rPr>
              <a:t>   E.g. Instead of calling it a day, it’s more inclusive to say that something is done.</a:t>
            </a:r>
          </a:p>
          <a:p>
            <a:pPr marL="0" lvl="0" indent="0" algn="l" rtl="0">
              <a:lnSpc>
                <a:spcPct val="115000"/>
              </a:lnSpc>
              <a:spcBef>
                <a:spcPts val="0"/>
              </a:spcBef>
              <a:spcAft>
                <a:spcPts val="1200"/>
              </a:spcAft>
              <a:buSzPts val="1600"/>
              <a:buNone/>
            </a:pPr>
            <a:endParaRPr sz="1200" dirty="0">
              <a:latin typeface="Roboto Mono Light" panose="020B0604020202020204" charset="0"/>
              <a:ea typeface="Roboto Mono Light" panose="020B0604020202020204" charset="0"/>
              <a:cs typeface="Arial"/>
              <a:sym typeface="Arial"/>
            </a:endParaRPr>
          </a:p>
        </p:txBody>
      </p:sp>
    </p:spTree>
    <p:extLst>
      <p:ext uri="{BB962C8B-B14F-4D97-AF65-F5344CB8AC3E}">
        <p14:creationId xmlns:p14="http://schemas.microsoft.com/office/powerpoint/2010/main" val="4074334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311700" y="2343150"/>
            <a:ext cx="8520600" cy="1409699"/>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CA" dirty="0" err="1">
                <a:latin typeface="Roboto Mono Light" panose="020B0604020202020204" charset="0"/>
                <a:ea typeface="Roboto Mono Light" panose="020B0604020202020204" charset="0"/>
              </a:rPr>
              <a:t>Glossophobia</a:t>
            </a:r>
            <a:endParaRPr dirty="0"/>
          </a:p>
        </p:txBody>
      </p:sp>
    </p:spTree>
    <p:extLst>
      <p:ext uri="{BB962C8B-B14F-4D97-AF65-F5344CB8AC3E}">
        <p14:creationId xmlns:p14="http://schemas.microsoft.com/office/powerpoint/2010/main" val="3683269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 dirty="0">
                <a:latin typeface="Roboto Mono Light" panose="020B0604020202020204" charset="0"/>
                <a:ea typeface="Roboto Mono Light" panose="020B0604020202020204" charset="0"/>
              </a:rPr>
              <a:t>Guidelines</a:t>
            </a:r>
            <a:endParaRPr dirty="0"/>
          </a:p>
        </p:txBody>
      </p:sp>
      <p:sp>
        <p:nvSpPr>
          <p:cNvPr id="198" name="Google Shape;198;p16"/>
          <p:cNvSpPr txBox="1">
            <a:spLocks noGrp="1"/>
          </p:cNvSpPr>
          <p:nvPr>
            <p:ph type="body" idx="1"/>
          </p:nvPr>
        </p:nvSpPr>
        <p:spPr>
          <a:xfrm>
            <a:off x="311699" y="1017725"/>
            <a:ext cx="8700495" cy="3551150"/>
          </a:xfrm>
          <a:prstGeom prst="rect">
            <a:avLst/>
          </a:prstGeom>
          <a:noFill/>
          <a:ln>
            <a:noFill/>
          </a:ln>
        </p:spPr>
        <p:txBody>
          <a:bodyPr spcFirstLastPara="1" wrap="square" lIns="91425" tIns="91425" rIns="91425" bIns="91425" anchor="t" anchorCtr="0">
            <a:noAutofit/>
          </a:bodyPr>
          <a:lstStyle/>
          <a:p>
            <a:pPr>
              <a:buFont typeface="Arial" panose="020B0604020202020204" pitchFamily="34" charset="0"/>
              <a:buChar char="•"/>
            </a:pPr>
            <a:r>
              <a:rPr lang="en-US" sz="1400" b="1" dirty="0"/>
              <a:t>Format your writing:</a:t>
            </a:r>
            <a:r>
              <a:rPr lang="en-US" sz="1400" dirty="0"/>
              <a:t> Divide large chunks of text into smaller paragraphs. It is challenging for people struggling with limited attention spans. </a:t>
            </a:r>
          </a:p>
          <a:p>
            <a:pPr>
              <a:buFont typeface="Arial" panose="020B0604020202020204" pitchFamily="34" charset="0"/>
              <a:buChar char="•"/>
            </a:pPr>
            <a:endParaRPr lang="en-US" sz="1400" dirty="0"/>
          </a:p>
          <a:p>
            <a:pPr>
              <a:buFont typeface="Arial" panose="020B0604020202020204" pitchFamily="34" charset="0"/>
              <a:buChar char="•"/>
            </a:pPr>
            <a:endParaRPr lang="en-US" sz="1400" dirty="0"/>
          </a:p>
          <a:p>
            <a:pPr>
              <a:buFont typeface="Arial" panose="020B0604020202020204" pitchFamily="34" charset="0"/>
              <a:buChar char="•"/>
            </a:pPr>
            <a:r>
              <a:rPr lang="en-US" sz="1400" b="1" dirty="0"/>
              <a:t>Use descriptive buttons:</a:t>
            </a:r>
            <a:r>
              <a:rPr lang="en-US" sz="1400" dirty="0"/>
              <a:t> No vague microcopy, such as </a:t>
            </a:r>
            <a:r>
              <a:rPr lang="en-US" sz="1400" i="1" dirty="0"/>
              <a:t>Click here.</a:t>
            </a:r>
          </a:p>
          <a:p>
            <a:pPr marL="127000" indent="0">
              <a:buNone/>
            </a:pPr>
            <a:r>
              <a:rPr lang="en-US" sz="1400" i="1" dirty="0"/>
              <a:t>  </a:t>
            </a:r>
            <a:r>
              <a:rPr lang="en-US" sz="1400" dirty="0"/>
              <a:t> Describe the purpose of the button.</a:t>
            </a:r>
          </a:p>
          <a:p>
            <a:pPr marL="127000" indent="0">
              <a:buNone/>
            </a:pPr>
            <a:r>
              <a:rPr lang="en-US" sz="1400" dirty="0"/>
              <a:t>   Example: </a:t>
            </a:r>
            <a:r>
              <a:rPr lang="en-US" sz="1400" i="1" dirty="0"/>
              <a:t>Upload images, Register, Download the e-book</a:t>
            </a:r>
            <a:r>
              <a:rPr lang="en-US" sz="1400" dirty="0"/>
              <a:t>. </a:t>
            </a:r>
          </a:p>
          <a:p>
            <a:pPr marL="127000" indent="0">
              <a:buNone/>
            </a:pPr>
            <a:r>
              <a:rPr lang="en-US" sz="1400" dirty="0"/>
              <a:t>   This simple change makes  navigation smoother and reduces anxiety.</a:t>
            </a:r>
          </a:p>
          <a:p>
            <a:endParaRPr lang="en-CA" sz="1400" dirty="0"/>
          </a:p>
          <a:p>
            <a:pPr>
              <a:buFont typeface="Arial" panose="020B0604020202020204" pitchFamily="34" charset="0"/>
              <a:buChar char="•"/>
            </a:pPr>
            <a:r>
              <a:rPr lang="en-US" sz="1400" b="1" dirty="0"/>
              <a:t>Be careful with animations:</a:t>
            </a:r>
            <a:r>
              <a:rPr lang="en-US" sz="1400" dirty="0"/>
              <a:t> Too much stimulation can induce anxiety in people on the autism spectrum, which may even lead to physical pain, withdrawal, or meltdown. Use of animated elements should be limited to instances when it serves a purpose. Also remember not to make them too invasive.</a:t>
            </a:r>
          </a:p>
          <a:p>
            <a:pPr marL="0" lvl="0" indent="0" algn="l" rtl="0">
              <a:lnSpc>
                <a:spcPct val="115000"/>
              </a:lnSpc>
              <a:spcBef>
                <a:spcPts val="0"/>
              </a:spcBef>
              <a:spcAft>
                <a:spcPts val="1200"/>
              </a:spcAft>
              <a:buSzPts val="1600"/>
              <a:buNone/>
            </a:pPr>
            <a:endParaRPr sz="1400" dirty="0">
              <a:latin typeface="Arial"/>
              <a:ea typeface="Arial"/>
              <a:cs typeface="Arial"/>
              <a:sym typeface="Arial"/>
            </a:endParaRPr>
          </a:p>
        </p:txBody>
      </p:sp>
    </p:spTree>
    <p:extLst>
      <p:ext uri="{BB962C8B-B14F-4D97-AF65-F5344CB8AC3E}">
        <p14:creationId xmlns:p14="http://schemas.microsoft.com/office/powerpoint/2010/main" val="736691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 dirty="0">
                <a:latin typeface="Roboto Mono Light" panose="020B0604020202020204" charset="0"/>
                <a:ea typeface="Roboto Mono Light" panose="020B0604020202020204" charset="0"/>
              </a:rPr>
              <a:t>Guidelines</a:t>
            </a:r>
            <a:endParaRPr dirty="0"/>
          </a:p>
        </p:txBody>
      </p:sp>
      <p:sp>
        <p:nvSpPr>
          <p:cNvPr id="198" name="Google Shape;198;p16"/>
          <p:cNvSpPr txBox="1">
            <a:spLocks noGrp="1"/>
          </p:cNvSpPr>
          <p:nvPr>
            <p:ph type="body" idx="1"/>
          </p:nvPr>
        </p:nvSpPr>
        <p:spPr>
          <a:xfrm>
            <a:off x="311699" y="1152474"/>
            <a:ext cx="8700495" cy="3991025"/>
          </a:xfrm>
          <a:prstGeom prst="rect">
            <a:avLst/>
          </a:prstGeom>
          <a:noFill/>
          <a:ln>
            <a:noFill/>
          </a:ln>
        </p:spPr>
        <p:txBody>
          <a:bodyPr spcFirstLastPara="1" wrap="square" lIns="91425" tIns="91425" rIns="91425" bIns="91425" anchor="t" anchorCtr="0">
            <a:normAutofit/>
          </a:bodyPr>
          <a:lstStyle/>
          <a:p>
            <a:r>
              <a:rPr lang="en-US" sz="1200" b="1" dirty="0">
                <a:latin typeface="Roboto Mono Light" panose="020B0604020202020204" charset="0"/>
                <a:ea typeface="Roboto Mono Light" panose="020B0604020202020204" charset="0"/>
              </a:rPr>
              <a:t>Avoid </a:t>
            </a:r>
            <a:r>
              <a:rPr lang="en-US" sz="1200" b="1" dirty="0" err="1">
                <a:latin typeface="Roboto Mono Light" panose="020B0604020202020204" charset="0"/>
                <a:ea typeface="Roboto Mono Light" panose="020B0604020202020204" charset="0"/>
              </a:rPr>
              <a:t>autoplay</a:t>
            </a:r>
            <a:r>
              <a:rPr lang="en-US" sz="1200" b="1" dirty="0">
                <a:latin typeface="Roboto Mono Light" panose="020B0604020202020204" charset="0"/>
                <a:ea typeface="Roboto Mono Light" panose="020B0604020202020204" charset="0"/>
              </a:rPr>
              <a:t>:</a:t>
            </a:r>
            <a:r>
              <a:rPr lang="en-US" sz="1200" dirty="0">
                <a:latin typeface="Roboto Mono Light" panose="020B0604020202020204" charset="0"/>
                <a:ea typeface="Roboto Mono Light" panose="020B0604020202020204" charset="0"/>
              </a:rPr>
              <a:t> Unexpected movement is surprising and scary, not to mention the sound!</a:t>
            </a:r>
          </a:p>
          <a:p>
            <a:endParaRPr lang="en-US" sz="1200" dirty="0">
              <a:latin typeface="Roboto Mono Light" panose="020B0604020202020204" charset="0"/>
              <a:ea typeface="Roboto Mono Light" panose="020B0604020202020204" charset="0"/>
            </a:endParaRPr>
          </a:p>
          <a:p>
            <a:endParaRPr lang="en-US" sz="1200" dirty="0">
              <a:latin typeface="Roboto Mono Light" panose="020B0604020202020204" charset="0"/>
              <a:ea typeface="Roboto Mono Light" panose="020B0604020202020204" charset="0"/>
            </a:endParaRPr>
          </a:p>
          <a:p>
            <a:endParaRPr lang="en-US" sz="1200" b="1" dirty="0">
              <a:effectLst/>
              <a:latin typeface="Roboto Mono Light" panose="020B0604020202020204" charset="0"/>
              <a:ea typeface="Roboto Mono Light" panose="020B0604020202020204" charset="0"/>
            </a:endParaRPr>
          </a:p>
          <a:p>
            <a:endParaRPr lang="en-US" sz="1200" b="1" dirty="0">
              <a:latin typeface="Roboto Mono Light" panose="020B0604020202020204" charset="0"/>
              <a:ea typeface="Roboto Mono Light" panose="020B0604020202020204" charset="0"/>
            </a:endParaRPr>
          </a:p>
          <a:p>
            <a:r>
              <a:rPr lang="en-US" sz="1200" b="1" dirty="0">
                <a:effectLst/>
                <a:latin typeface="Roboto Mono Light" panose="020B0604020202020204" charset="0"/>
                <a:ea typeface="Roboto Mono Light" panose="020B0604020202020204" charset="0"/>
              </a:rPr>
              <a:t>Add subtitles and captions</a:t>
            </a:r>
            <a:endParaRPr lang="en-US" sz="1200" dirty="0">
              <a:latin typeface="Roboto Mono Light" panose="020B0604020202020204" charset="0"/>
              <a:ea typeface="Roboto Mono Light" panose="020B0604020202020204" charset="0"/>
            </a:endParaRPr>
          </a:p>
          <a:p>
            <a:endParaRPr lang="en-US" sz="1200" dirty="0">
              <a:latin typeface="Roboto Mono Light" panose="020B0604020202020204" charset="0"/>
              <a:ea typeface="Roboto Mono Light" panose="020B0604020202020204" charset="0"/>
            </a:endParaRPr>
          </a:p>
          <a:p>
            <a:endParaRPr lang="en-US" sz="1200" dirty="0">
              <a:latin typeface="Roboto Mono Light" panose="020B0604020202020204" charset="0"/>
              <a:ea typeface="Roboto Mono Light" panose="020B0604020202020204" charset="0"/>
            </a:endParaRPr>
          </a:p>
          <a:p>
            <a:endParaRPr lang="en-US" sz="1200" dirty="0">
              <a:latin typeface="Roboto Mono Light" panose="020B0604020202020204" charset="0"/>
              <a:ea typeface="Roboto Mono Light" panose="020B0604020202020204" charset="0"/>
            </a:endParaRPr>
          </a:p>
          <a:p>
            <a:endParaRPr lang="en-US" sz="1200" dirty="0">
              <a:latin typeface="Roboto Mono Light" panose="020B0604020202020204" charset="0"/>
              <a:ea typeface="Roboto Mono Light" panose="020B0604020202020204" charset="0"/>
            </a:endParaRPr>
          </a:p>
          <a:p>
            <a:r>
              <a:rPr lang="en-US" sz="1200" dirty="0">
                <a:latin typeface="Roboto Mono Light" panose="020B0604020202020204" charset="0"/>
                <a:ea typeface="Roboto Mono Light" panose="020B0604020202020204" charset="0"/>
              </a:rPr>
              <a:t>Bring in the perspective of ND users and perform </a:t>
            </a:r>
          </a:p>
          <a:p>
            <a:pPr marL="127000" indent="0">
              <a:buNone/>
            </a:pPr>
            <a:r>
              <a:rPr lang="en-US" sz="1200" dirty="0">
                <a:latin typeface="Roboto Mono Light" panose="020B0604020202020204" charset="0"/>
                <a:ea typeface="Roboto Mono Light" panose="020B0604020202020204" charset="0"/>
              </a:rPr>
              <a:t>    user testing and focus groups with them.</a:t>
            </a:r>
            <a:endParaRPr lang="en-CA" sz="1200" dirty="0">
              <a:latin typeface="Roboto Mono Light" panose="020B0604020202020204" charset="0"/>
              <a:ea typeface="Roboto Mono Light" panose="020B0604020202020204" charset="0"/>
            </a:endParaRPr>
          </a:p>
          <a:p>
            <a:pPr marL="127000" indent="0">
              <a:buNone/>
            </a:pPr>
            <a:endParaRPr lang="en-CA" sz="1200" dirty="0">
              <a:latin typeface="Roboto Mono Light" panose="020B0604020202020204" charset="0"/>
              <a:ea typeface="Roboto Mono Light" panose="020B0604020202020204" charset="0"/>
            </a:endParaRPr>
          </a:p>
          <a:p>
            <a:pPr marL="0" indent="0">
              <a:spcAft>
                <a:spcPts val="1200"/>
              </a:spcAft>
              <a:buNone/>
            </a:pPr>
            <a:endParaRPr sz="1500" dirty="0">
              <a:latin typeface="Roboto Mono Light" panose="020B0604020202020204" charset="0"/>
              <a:ea typeface="Roboto Mono Light" panose="020B0604020202020204" charset="0"/>
              <a:cs typeface="Arial"/>
              <a:sym typeface="Arial"/>
            </a:endParaRPr>
          </a:p>
        </p:txBody>
      </p:sp>
      <p:pic>
        <p:nvPicPr>
          <p:cNvPr id="5" name="Picture 4">
            <a:extLst>
              <a:ext uri="{FF2B5EF4-FFF2-40B4-BE49-F238E27FC236}">
                <a16:creationId xmlns:a16="http://schemas.microsoft.com/office/drawing/2014/main" id="{251BA7CF-E45C-4012-9509-DEED781AB640}"/>
              </a:ext>
            </a:extLst>
          </p:cNvPr>
          <p:cNvPicPr>
            <a:picLocks noChangeAspect="1"/>
          </p:cNvPicPr>
          <p:nvPr/>
        </p:nvPicPr>
        <p:blipFill>
          <a:blip r:embed="rId3"/>
          <a:stretch>
            <a:fillRect/>
          </a:stretch>
        </p:blipFill>
        <p:spPr>
          <a:xfrm>
            <a:off x="6322426" y="3271022"/>
            <a:ext cx="2509874" cy="1678030"/>
          </a:xfrm>
          <a:prstGeom prst="rect">
            <a:avLst/>
          </a:prstGeom>
        </p:spPr>
      </p:pic>
      <p:pic>
        <p:nvPicPr>
          <p:cNvPr id="3" name="Picture 2">
            <a:extLst>
              <a:ext uri="{FF2B5EF4-FFF2-40B4-BE49-F238E27FC236}">
                <a16:creationId xmlns:a16="http://schemas.microsoft.com/office/drawing/2014/main" id="{F98B2010-96D3-C47F-A294-F43C037C3ED2}"/>
              </a:ext>
            </a:extLst>
          </p:cNvPr>
          <p:cNvPicPr>
            <a:picLocks noChangeAspect="1"/>
          </p:cNvPicPr>
          <p:nvPr/>
        </p:nvPicPr>
        <p:blipFill>
          <a:blip r:embed="rId4"/>
          <a:stretch>
            <a:fillRect/>
          </a:stretch>
        </p:blipFill>
        <p:spPr>
          <a:xfrm>
            <a:off x="6322426" y="1743075"/>
            <a:ext cx="2509874" cy="1333500"/>
          </a:xfrm>
          <a:prstGeom prst="rect">
            <a:avLst/>
          </a:prstGeom>
        </p:spPr>
      </p:pic>
    </p:spTree>
    <p:extLst>
      <p:ext uri="{BB962C8B-B14F-4D97-AF65-F5344CB8AC3E}">
        <p14:creationId xmlns:p14="http://schemas.microsoft.com/office/powerpoint/2010/main" val="3322614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0497C3-634C-7CD7-CC6F-30F491A7B76D}"/>
              </a:ext>
            </a:extLst>
          </p:cNvPr>
          <p:cNvPicPr>
            <a:picLocks noChangeAspect="1"/>
          </p:cNvPicPr>
          <p:nvPr/>
        </p:nvPicPr>
        <p:blipFill>
          <a:blip r:embed="rId2"/>
          <a:stretch>
            <a:fillRect/>
          </a:stretch>
        </p:blipFill>
        <p:spPr>
          <a:xfrm>
            <a:off x="2814540" y="0"/>
            <a:ext cx="3514920" cy="5143500"/>
          </a:xfrm>
          <a:prstGeom prst="rect">
            <a:avLst/>
          </a:prstGeom>
        </p:spPr>
      </p:pic>
    </p:spTree>
    <p:extLst>
      <p:ext uri="{BB962C8B-B14F-4D97-AF65-F5344CB8AC3E}">
        <p14:creationId xmlns:p14="http://schemas.microsoft.com/office/powerpoint/2010/main" val="3660192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A84F37-CDF1-45E3-2EE1-F3CC16F1E8D5}"/>
              </a:ext>
            </a:extLst>
          </p:cNvPr>
          <p:cNvPicPr>
            <a:picLocks noChangeAspect="1"/>
          </p:cNvPicPr>
          <p:nvPr/>
        </p:nvPicPr>
        <p:blipFill>
          <a:blip r:embed="rId2"/>
          <a:stretch>
            <a:fillRect/>
          </a:stretch>
        </p:blipFill>
        <p:spPr>
          <a:xfrm>
            <a:off x="2814540" y="0"/>
            <a:ext cx="3514920" cy="5143500"/>
          </a:xfrm>
          <a:prstGeom prst="rect">
            <a:avLst/>
          </a:prstGeom>
        </p:spPr>
      </p:pic>
    </p:spTree>
    <p:extLst>
      <p:ext uri="{BB962C8B-B14F-4D97-AF65-F5344CB8AC3E}">
        <p14:creationId xmlns:p14="http://schemas.microsoft.com/office/powerpoint/2010/main" val="4292827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3F18F7-9EC7-3E36-6F18-40F95A65465A}"/>
              </a:ext>
            </a:extLst>
          </p:cNvPr>
          <p:cNvPicPr>
            <a:picLocks noChangeAspect="1"/>
          </p:cNvPicPr>
          <p:nvPr/>
        </p:nvPicPr>
        <p:blipFill>
          <a:blip r:embed="rId2"/>
          <a:stretch>
            <a:fillRect/>
          </a:stretch>
        </p:blipFill>
        <p:spPr>
          <a:xfrm>
            <a:off x="2167890" y="323850"/>
            <a:ext cx="4808220" cy="4495800"/>
          </a:xfrm>
          <a:prstGeom prst="rect">
            <a:avLst/>
          </a:prstGeom>
        </p:spPr>
      </p:pic>
      <p:sp>
        <p:nvSpPr>
          <p:cNvPr id="5" name="TextBox 4">
            <a:extLst>
              <a:ext uri="{FF2B5EF4-FFF2-40B4-BE49-F238E27FC236}">
                <a16:creationId xmlns:a16="http://schemas.microsoft.com/office/drawing/2014/main" id="{ECB55B19-BCD6-F282-C32D-4F0CFFA71381}"/>
              </a:ext>
            </a:extLst>
          </p:cNvPr>
          <p:cNvSpPr txBox="1"/>
          <p:nvPr/>
        </p:nvSpPr>
        <p:spPr>
          <a:xfrm>
            <a:off x="3695700" y="4819650"/>
            <a:ext cx="2285999" cy="276999"/>
          </a:xfrm>
          <a:prstGeom prst="rect">
            <a:avLst/>
          </a:prstGeom>
          <a:noFill/>
        </p:spPr>
        <p:txBody>
          <a:bodyPr wrap="square" rtlCol="0">
            <a:spAutoFit/>
          </a:bodyPr>
          <a:lstStyle/>
          <a:p>
            <a:r>
              <a:rPr lang="en-CA" sz="1200" dirty="0">
                <a:latin typeface="Roboto Mono Light" panose="020B0604020202020204" charset="0"/>
                <a:ea typeface="Roboto Mono Light" panose="020B0604020202020204" charset="0"/>
              </a:rPr>
              <a:t>Credit : </a:t>
            </a:r>
            <a:r>
              <a:rPr lang="en-CA" sz="1200" dirty="0" err="1">
                <a:latin typeface="Roboto Mono Light" panose="020B0604020202020204" charset="0"/>
                <a:ea typeface="Roboto Mono Light" panose="020B0604020202020204" charset="0"/>
              </a:rPr>
              <a:t>DesignMantic</a:t>
            </a:r>
            <a:endParaRPr lang="en-CA" sz="1200" dirty="0">
              <a:latin typeface="Roboto Mono Light" panose="020B0604020202020204" charset="0"/>
              <a:ea typeface="Roboto Mono Light" panose="020B0604020202020204" charset="0"/>
            </a:endParaRPr>
          </a:p>
        </p:txBody>
      </p:sp>
    </p:spTree>
    <p:extLst>
      <p:ext uri="{BB962C8B-B14F-4D97-AF65-F5344CB8AC3E}">
        <p14:creationId xmlns:p14="http://schemas.microsoft.com/office/powerpoint/2010/main" val="2454511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1F3E8B-6F47-A0AB-710E-63DE0B6AC520}"/>
              </a:ext>
            </a:extLst>
          </p:cNvPr>
          <p:cNvPicPr>
            <a:picLocks noChangeAspect="1"/>
          </p:cNvPicPr>
          <p:nvPr/>
        </p:nvPicPr>
        <p:blipFill>
          <a:blip r:embed="rId2"/>
          <a:stretch>
            <a:fillRect/>
          </a:stretch>
        </p:blipFill>
        <p:spPr>
          <a:xfrm>
            <a:off x="2491740" y="1499803"/>
            <a:ext cx="6652260" cy="3429000"/>
          </a:xfrm>
          <a:prstGeom prst="rect">
            <a:avLst/>
          </a:prstGeom>
        </p:spPr>
      </p:pic>
    </p:spTree>
    <p:extLst>
      <p:ext uri="{BB962C8B-B14F-4D97-AF65-F5344CB8AC3E}">
        <p14:creationId xmlns:p14="http://schemas.microsoft.com/office/powerpoint/2010/main" val="704186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8"/>
          <p:cNvSpPr txBox="1">
            <a:spLocks noGrp="1"/>
          </p:cNvSpPr>
          <p:nvPr>
            <p:ph type="title"/>
          </p:nvPr>
        </p:nvSpPr>
        <p:spPr>
          <a:xfrm>
            <a:off x="794975" y="2071150"/>
            <a:ext cx="7114800" cy="1759200"/>
          </a:xfrm>
          <a:prstGeom prst="rect">
            <a:avLst/>
          </a:prstGeom>
          <a:noFill/>
          <a:ln>
            <a:noFill/>
          </a:ln>
        </p:spPr>
        <p:txBody>
          <a:bodyPr spcFirstLastPara="1" wrap="square" lIns="91425" tIns="91425" rIns="91425" bIns="91425" anchor="ctr" anchorCtr="0">
            <a:normAutofit/>
          </a:bodyPr>
          <a:lstStyle/>
          <a:p>
            <a:r>
              <a:rPr lang="en-US" sz="2400" dirty="0">
                <a:latin typeface="Roboto Mono Light" panose="020B0604020202020204" charset="0"/>
                <a:ea typeface="Roboto Mono Light" panose="020B0604020202020204" charset="0"/>
              </a:rPr>
              <a:t>Great Minds Think Unalike And Learn Differently</a:t>
            </a:r>
            <a:br>
              <a:rPr lang="en-US" sz="2400" dirty="0">
                <a:latin typeface="Roboto Mono Light" panose="020B0604020202020204" charset="0"/>
                <a:ea typeface="Roboto Mono Light" panose="020B0604020202020204" charset="0"/>
              </a:rPr>
            </a:br>
            <a:br>
              <a:rPr lang="en-US" sz="2400" dirty="0">
                <a:latin typeface="Roboto Mono Light" panose="020B0604020202020204" charset="0"/>
                <a:ea typeface="Roboto Mono Light" panose="020B0604020202020204" charset="0"/>
              </a:rPr>
            </a:br>
            <a:r>
              <a:rPr lang="en-US" sz="2400" dirty="0">
                <a:latin typeface="Roboto Mono Light" panose="020B0604020202020204" charset="0"/>
                <a:ea typeface="Roboto Mono Light" panose="020B0604020202020204" charset="0"/>
              </a:rPr>
              <a:t>Representation Matters!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8"/>
          <p:cNvSpPr txBox="1">
            <a:spLocks noGrp="1"/>
          </p:cNvSpPr>
          <p:nvPr>
            <p:ph type="title"/>
          </p:nvPr>
        </p:nvSpPr>
        <p:spPr>
          <a:xfrm>
            <a:off x="794975" y="2071150"/>
            <a:ext cx="7114800" cy="1759200"/>
          </a:xfrm>
          <a:prstGeom prst="rect">
            <a:avLst/>
          </a:prstGeom>
          <a:noFill/>
          <a:ln>
            <a:noFill/>
          </a:ln>
        </p:spPr>
        <p:txBody>
          <a:bodyPr spcFirstLastPara="1" wrap="square" lIns="91425" tIns="91425" rIns="91425" bIns="91425" anchor="ctr" anchorCtr="0">
            <a:normAutofit/>
          </a:bodyPr>
          <a:lstStyle/>
          <a:p>
            <a:r>
              <a:rPr lang="en-US" sz="2400" dirty="0">
                <a:latin typeface="Roboto Mono Light" panose="020B0604020202020204" charset="0"/>
                <a:ea typeface="Roboto Mono Light" panose="020B0604020202020204" charset="0"/>
              </a:rPr>
              <a:t>A design with inclusivity and neurodiversity in mind is not just ‘nice to have’ – it’s imperative</a:t>
            </a:r>
            <a:endParaRPr lang="en-US" sz="2400" b="1" dirty="0">
              <a:latin typeface="Roboto Mono Light" panose="020B0604020202020204" charset="0"/>
              <a:ea typeface="Roboto Mono Light" panose="020B0604020202020204" charset="0"/>
            </a:endParaRPr>
          </a:p>
        </p:txBody>
      </p:sp>
    </p:spTree>
    <p:extLst>
      <p:ext uri="{BB962C8B-B14F-4D97-AF65-F5344CB8AC3E}">
        <p14:creationId xmlns:p14="http://schemas.microsoft.com/office/powerpoint/2010/main" val="1606410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84"/>
        <p:cNvGrpSpPr/>
        <p:nvPr/>
      </p:nvGrpSpPr>
      <p:grpSpPr>
        <a:xfrm>
          <a:off x="0" y="0"/>
          <a:ext cx="0" cy="0"/>
          <a:chOff x="0" y="0"/>
          <a:chExt cx="0" cy="0"/>
        </a:xfrm>
      </p:grpSpPr>
      <p:pic>
        <p:nvPicPr>
          <p:cNvPr id="4" name="Picture 3">
            <a:extLst>
              <a:ext uri="{FF2B5EF4-FFF2-40B4-BE49-F238E27FC236}">
                <a16:creationId xmlns:a16="http://schemas.microsoft.com/office/drawing/2014/main" id="{5A12F5A1-404B-2752-B909-3A655A39711C}"/>
              </a:ext>
            </a:extLst>
          </p:cNvPr>
          <p:cNvPicPr>
            <a:picLocks noChangeAspect="1"/>
          </p:cNvPicPr>
          <p:nvPr/>
        </p:nvPicPr>
        <p:blipFill>
          <a:blip r:embed="rId3"/>
          <a:stretch>
            <a:fillRect/>
          </a:stretch>
        </p:blipFill>
        <p:spPr>
          <a:xfrm>
            <a:off x="2190750" y="1057275"/>
            <a:ext cx="4762500" cy="30289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84"/>
        <p:cNvGrpSpPr/>
        <p:nvPr/>
      </p:nvGrpSpPr>
      <p:grpSpPr>
        <a:xfrm>
          <a:off x="0" y="0"/>
          <a:ext cx="0" cy="0"/>
          <a:chOff x="0" y="0"/>
          <a:chExt cx="0" cy="0"/>
        </a:xfrm>
      </p:grpSpPr>
      <p:pic>
        <p:nvPicPr>
          <p:cNvPr id="3" name="Picture 2">
            <a:extLst>
              <a:ext uri="{FF2B5EF4-FFF2-40B4-BE49-F238E27FC236}">
                <a16:creationId xmlns:a16="http://schemas.microsoft.com/office/drawing/2014/main" id="{31DD495C-BFDE-D09E-780C-08317F70A58E}"/>
              </a:ext>
            </a:extLst>
          </p:cNvPr>
          <p:cNvPicPr>
            <a:picLocks noChangeAspect="1"/>
          </p:cNvPicPr>
          <p:nvPr/>
        </p:nvPicPr>
        <p:blipFill>
          <a:blip r:embed="rId3"/>
          <a:stretch>
            <a:fillRect/>
          </a:stretch>
        </p:blipFill>
        <p:spPr>
          <a:xfrm>
            <a:off x="0" y="-1"/>
            <a:ext cx="9209903" cy="5663685"/>
          </a:xfrm>
          <a:prstGeom prst="rect">
            <a:avLst/>
          </a:prstGeom>
        </p:spPr>
      </p:pic>
    </p:spTree>
    <p:extLst>
      <p:ext uri="{BB962C8B-B14F-4D97-AF65-F5344CB8AC3E}">
        <p14:creationId xmlns:p14="http://schemas.microsoft.com/office/powerpoint/2010/main" val="747561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2" name="Picture 1">
            <a:extLst>
              <a:ext uri="{FF2B5EF4-FFF2-40B4-BE49-F238E27FC236}">
                <a16:creationId xmlns:a16="http://schemas.microsoft.com/office/drawing/2014/main" id="{9830CEAC-18B9-58B9-7084-DD7539041A38}"/>
              </a:ext>
            </a:extLst>
          </p:cNvPr>
          <p:cNvPicPr>
            <a:picLocks noChangeAspect="1"/>
          </p:cNvPicPr>
          <p:nvPr/>
        </p:nvPicPr>
        <p:blipFill>
          <a:blip r:embed="rId3"/>
          <a:stretch>
            <a:fillRect/>
          </a:stretch>
        </p:blipFill>
        <p:spPr>
          <a:xfrm>
            <a:off x="0" y="-446288"/>
            <a:ext cx="9144000" cy="5589787"/>
          </a:xfrm>
          <a:prstGeom prst="rect">
            <a:avLst/>
          </a:prstGeom>
        </p:spPr>
      </p:pic>
    </p:spTree>
    <p:extLst>
      <p:ext uri="{BB962C8B-B14F-4D97-AF65-F5344CB8AC3E}">
        <p14:creationId xmlns:p14="http://schemas.microsoft.com/office/powerpoint/2010/main" val="3103196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Untitled">
            <a:extLst>
              <a:ext uri="{FF2B5EF4-FFF2-40B4-BE49-F238E27FC236}">
                <a16:creationId xmlns:a16="http://schemas.microsoft.com/office/drawing/2014/main" id="{578F71C4-65C1-13D8-445F-DC48B4C664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1800"/>
          </a:p>
        </p:txBody>
      </p:sp>
      <p:sp>
        <p:nvSpPr>
          <p:cNvPr id="5" name="TextBox 4">
            <a:extLst>
              <a:ext uri="{FF2B5EF4-FFF2-40B4-BE49-F238E27FC236}">
                <a16:creationId xmlns:a16="http://schemas.microsoft.com/office/drawing/2014/main" id="{EC987F2C-8513-24FA-1134-1034CB00148F}"/>
              </a:ext>
            </a:extLst>
          </p:cNvPr>
          <p:cNvSpPr txBox="1"/>
          <p:nvPr/>
        </p:nvSpPr>
        <p:spPr>
          <a:xfrm>
            <a:off x="2739600" y="378875"/>
            <a:ext cx="4572000" cy="461665"/>
          </a:xfrm>
          <a:prstGeom prst="rect">
            <a:avLst/>
          </a:prstGeom>
          <a:noFill/>
        </p:spPr>
        <p:txBody>
          <a:bodyPr wrap="square">
            <a:spAutoFit/>
          </a:bodyPr>
          <a:lstStyle/>
          <a:p>
            <a:pPr algn="ctr"/>
            <a:r>
              <a:rPr lang="en-US" sz="2400" b="1" dirty="0"/>
              <a:t>Agenda</a:t>
            </a:r>
            <a:endParaRPr lang="en-CA" sz="2400" b="1" dirty="0"/>
          </a:p>
        </p:txBody>
      </p:sp>
      <p:sp>
        <p:nvSpPr>
          <p:cNvPr id="4" name="TextBox 3">
            <a:extLst>
              <a:ext uri="{FF2B5EF4-FFF2-40B4-BE49-F238E27FC236}">
                <a16:creationId xmlns:a16="http://schemas.microsoft.com/office/drawing/2014/main" id="{A04EEA9C-62F6-9D90-B5EB-91B11A4C2C6A}"/>
              </a:ext>
            </a:extLst>
          </p:cNvPr>
          <p:cNvSpPr txBox="1"/>
          <p:nvPr/>
        </p:nvSpPr>
        <p:spPr>
          <a:xfrm>
            <a:off x="3690551" y="1722995"/>
            <a:ext cx="4713150" cy="1938992"/>
          </a:xfrm>
          <a:prstGeom prst="rect">
            <a:avLst/>
          </a:prstGeom>
          <a:noFill/>
        </p:spPr>
        <p:txBody>
          <a:bodyPr wrap="none" rtlCol="0">
            <a:spAutoFit/>
          </a:bodyPr>
          <a:lstStyle/>
          <a:p>
            <a:pPr marL="285750" indent="-285750">
              <a:buFont typeface="Arial" panose="020B0604020202020204" pitchFamily="34" charset="0"/>
              <a:buChar char="•"/>
            </a:pPr>
            <a:endParaRPr lang="en-CA" sz="2400" dirty="0">
              <a:latin typeface="Roboto Mono Light" panose="020B0604020202020204" charset="0"/>
              <a:ea typeface="Roboto Mono Light" panose="020B0604020202020204" charset="0"/>
            </a:endParaRPr>
          </a:p>
          <a:p>
            <a:pPr marL="285750" indent="-285750">
              <a:buFont typeface="Arial" panose="020B0604020202020204" pitchFamily="34" charset="0"/>
              <a:buChar char="•"/>
            </a:pPr>
            <a:r>
              <a:rPr lang="en-CA" sz="2400" dirty="0">
                <a:latin typeface="Roboto Mono Light" panose="020B0604020202020204" charset="0"/>
                <a:ea typeface="Roboto Mono Light" panose="020B0604020202020204" charset="0"/>
              </a:rPr>
              <a:t>What is Neurodiversity?</a:t>
            </a:r>
          </a:p>
          <a:p>
            <a:pPr marL="285750" indent="-285750">
              <a:buFont typeface="Arial" panose="020B0604020202020204" pitchFamily="34" charset="0"/>
              <a:buChar char="•"/>
            </a:pPr>
            <a:r>
              <a:rPr lang="en-CA" sz="2400" dirty="0">
                <a:latin typeface="Roboto Mono Light" panose="020B0604020202020204" charset="0"/>
                <a:ea typeface="Roboto Mono Light" panose="020B0604020202020204" charset="0"/>
              </a:rPr>
              <a:t>Accessibility vs ND</a:t>
            </a:r>
          </a:p>
          <a:p>
            <a:pPr marL="285750" indent="-285750">
              <a:buFont typeface="Arial" panose="020B0604020202020204" pitchFamily="34" charset="0"/>
              <a:buChar char="•"/>
            </a:pPr>
            <a:r>
              <a:rPr lang="en-CA" sz="2400" dirty="0">
                <a:latin typeface="Roboto Mono Light" panose="020B0604020202020204" charset="0"/>
                <a:ea typeface="Roboto Mono Light" panose="020B0604020202020204" charset="0"/>
              </a:rPr>
              <a:t>Guidelines for Design</a:t>
            </a:r>
          </a:p>
          <a:p>
            <a:pPr marL="285750" indent="-285750">
              <a:buFont typeface="Arial" panose="020B0604020202020204" pitchFamily="34" charset="0"/>
              <a:buChar char="•"/>
            </a:pPr>
            <a:r>
              <a:rPr lang="en-CA" sz="2400" dirty="0">
                <a:latin typeface="Roboto Mono Light" panose="020B0604020202020204" charset="0"/>
                <a:ea typeface="Roboto Mono Light" panose="020B0604020202020204" charset="0"/>
              </a:rPr>
              <a:t>Concluding Remarks</a:t>
            </a:r>
          </a:p>
        </p:txBody>
      </p:sp>
    </p:spTree>
    <p:extLst>
      <p:ext uri="{BB962C8B-B14F-4D97-AF65-F5344CB8AC3E}">
        <p14:creationId xmlns:p14="http://schemas.microsoft.com/office/powerpoint/2010/main" val="1901498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7" name="Picture 6">
            <a:extLst>
              <a:ext uri="{FF2B5EF4-FFF2-40B4-BE49-F238E27FC236}">
                <a16:creationId xmlns:a16="http://schemas.microsoft.com/office/drawing/2014/main" id="{BE247A23-DF93-5A80-67F3-449C0DE62C99}"/>
              </a:ext>
            </a:extLst>
          </p:cNvPr>
          <p:cNvPicPr>
            <a:picLocks noChangeAspect="1"/>
          </p:cNvPicPr>
          <p:nvPr/>
        </p:nvPicPr>
        <p:blipFill>
          <a:blip r:embed="rId3"/>
          <a:stretch>
            <a:fillRect/>
          </a:stretch>
        </p:blipFill>
        <p:spPr>
          <a:xfrm>
            <a:off x="2591570" y="110358"/>
            <a:ext cx="6552430" cy="4761187"/>
          </a:xfrm>
          <a:prstGeom prst="rect">
            <a:avLst/>
          </a:prstGeom>
        </p:spPr>
      </p:pic>
      <p:sp>
        <p:nvSpPr>
          <p:cNvPr id="8" name="Rectangle 7">
            <a:extLst>
              <a:ext uri="{FF2B5EF4-FFF2-40B4-BE49-F238E27FC236}">
                <a16:creationId xmlns:a16="http://schemas.microsoft.com/office/drawing/2014/main" id="{D9EB882E-11C1-C3E6-C002-3D17672447A1}"/>
              </a:ext>
            </a:extLst>
          </p:cNvPr>
          <p:cNvSpPr/>
          <p:nvPr/>
        </p:nvSpPr>
        <p:spPr>
          <a:xfrm>
            <a:off x="2591570" y="4816366"/>
            <a:ext cx="6552430" cy="3271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dirty="0"/>
              <a:t>Credit: </a:t>
            </a:r>
            <a:r>
              <a:rPr lang="en-CA" sz="1000" dirty="0" err="1"/>
              <a:t>Sketchplanations</a:t>
            </a:r>
            <a:endParaRPr lang="en-CA" sz="1000" dirty="0"/>
          </a:p>
          <a:p>
            <a:pPr algn="ctr"/>
            <a:r>
              <a:rPr lang="en-CA" sz="1000" dirty="0"/>
              <a:t> (</a:t>
            </a:r>
            <a:r>
              <a:rPr lang="en-CA" sz="1000" dirty="0">
                <a:effectLst/>
                <a:hlinkClick r:id="rId4"/>
              </a:rPr>
              <a:t>https://sketchplanations.com/the-curb-cut-effect</a:t>
            </a:r>
            <a:r>
              <a:rPr lang="en-CA" sz="1000" dirty="0"/>
              <a:t>)</a:t>
            </a:r>
          </a:p>
        </p:txBody>
      </p:sp>
      <p:pic>
        <p:nvPicPr>
          <p:cNvPr id="3" name="Picture 2">
            <a:extLst>
              <a:ext uri="{FF2B5EF4-FFF2-40B4-BE49-F238E27FC236}">
                <a16:creationId xmlns:a16="http://schemas.microsoft.com/office/drawing/2014/main" id="{1268A7E9-35CA-65C1-18CB-ADA9B992E267}"/>
              </a:ext>
            </a:extLst>
          </p:cNvPr>
          <p:cNvPicPr>
            <a:picLocks noChangeAspect="1"/>
          </p:cNvPicPr>
          <p:nvPr/>
        </p:nvPicPr>
        <p:blipFill>
          <a:blip r:embed="rId5"/>
          <a:stretch>
            <a:fillRect/>
          </a:stretch>
        </p:blipFill>
        <p:spPr>
          <a:xfrm>
            <a:off x="0" y="3661772"/>
            <a:ext cx="2419350" cy="148172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EAAC3-BE0F-D95C-3F4E-2213ADD1DE9D}"/>
              </a:ext>
            </a:extLst>
          </p:cNvPr>
          <p:cNvSpPr>
            <a:spLocks noGrp="1"/>
          </p:cNvSpPr>
          <p:nvPr>
            <p:ph type="title"/>
          </p:nvPr>
        </p:nvSpPr>
        <p:spPr/>
        <p:txBody>
          <a:bodyPr/>
          <a:lstStyle/>
          <a:p>
            <a:endParaRPr lang="en-CA"/>
          </a:p>
        </p:txBody>
      </p:sp>
      <p:sp>
        <p:nvSpPr>
          <p:cNvPr id="3" name="AutoShape 2" descr="Untitled">
            <a:extLst>
              <a:ext uri="{FF2B5EF4-FFF2-40B4-BE49-F238E27FC236}">
                <a16:creationId xmlns:a16="http://schemas.microsoft.com/office/drawing/2014/main" id="{578F71C4-65C1-13D8-445F-DC48B4C664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TextBox 4">
            <a:extLst>
              <a:ext uri="{FF2B5EF4-FFF2-40B4-BE49-F238E27FC236}">
                <a16:creationId xmlns:a16="http://schemas.microsoft.com/office/drawing/2014/main" id="{EC987F2C-8513-24FA-1134-1034CB00148F}"/>
              </a:ext>
            </a:extLst>
          </p:cNvPr>
          <p:cNvSpPr txBox="1"/>
          <p:nvPr/>
        </p:nvSpPr>
        <p:spPr>
          <a:xfrm>
            <a:off x="2739600" y="369350"/>
            <a:ext cx="4572000" cy="369332"/>
          </a:xfrm>
          <a:prstGeom prst="rect">
            <a:avLst/>
          </a:prstGeom>
          <a:noFill/>
        </p:spPr>
        <p:txBody>
          <a:bodyPr wrap="square">
            <a:spAutoFit/>
          </a:bodyPr>
          <a:lstStyle/>
          <a:p>
            <a:pPr algn="ctr"/>
            <a:r>
              <a:rPr lang="en-US" sz="1800" b="1" dirty="0">
                <a:latin typeface="Roboto Mono Light" panose="020B0604020202020204" charset="0"/>
                <a:ea typeface="Roboto Mono Light" panose="020B0604020202020204" charset="0"/>
              </a:rPr>
              <a:t>Not an edge case!</a:t>
            </a:r>
            <a:endParaRPr lang="en-CA" sz="1800" b="1" dirty="0">
              <a:latin typeface="Roboto Mono Light" panose="020B0604020202020204" charset="0"/>
              <a:ea typeface="Roboto Mono Light" panose="020B0604020202020204" charset="0"/>
            </a:endParaRPr>
          </a:p>
        </p:txBody>
      </p:sp>
      <p:pic>
        <p:nvPicPr>
          <p:cNvPr id="6" name="Picture 5">
            <a:extLst>
              <a:ext uri="{FF2B5EF4-FFF2-40B4-BE49-F238E27FC236}">
                <a16:creationId xmlns:a16="http://schemas.microsoft.com/office/drawing/2014/main" id="{44DA40B5-2EA4-888D-E444-8FDA9AB92820}"/>
              </a:ext>
            </a:extLst>
          </p:cNvPr>
          <p:cNvPicPr>
            <a:picLocks noChangeAspect="1"/>
          </p:cNvPicPr>
          <p:nvPr/>
        </p:nvPicPr>
        <p:blipFill>
          <a:blip r:embed="rId2"/>
          <a:stretch>
            <a:fillRect/>
          </a:stretch>
        </p:blipFill>
        <p:spPr>
          <a:xfrm>
            <a:off x="2503694" y="1175515"/>
            <a:ext cx="6406451" cy="3972911"/>
          </a:xfrm>
          <a:prstGeom prst="rect">
            <a:avLst/>
          </a:prstGeom>
        </p:spPr>
      </p:pic>
      <p:sp>
        <p:nvSpPr>
          <p:cNvPr id="4" name="TextBox 3">
            <a:extLst>
              <a:ext uri="{FF2B5EF4-FFF2-40B4-BE49-F238E27FC236}">
                <a16:creationId xmlns:a16="http://schemas.microsoft.com/office/drawing/2014/main" id="{D8BB8FD3-A8E1-9C81-79A5-07087CEB8A88}"/>
              </a:ext>
            </a:extLst>
          </p:cNvPr>
          <p:cNvSpPr txBox="1"/>
          <p:nvPr/>
        </p:nvSpPr>
        <p:spPr>
          <a:xfrm>
            <a:off x="6336158" y="685408"/>
            <a:ext cx="3027840" cy="1323439"/>
          </a:xfrm>
          <a:prstGeom prst="rect">
            <a:avLst/>
          </a:prstGeom>
          <a:noFill/>
        </p:spPr>
        <p:txBody>
          <a:bodyPr wrap="square" rtlCol="0">
            <a:spAutoFit/>
          </a:bodyPr>
          <a:lstStyle/>
          <a:p>
            <a:r>
              <a:rPr lang="en-US" sz="1600" dirty="0">
                <a:latin typeface="Roboto Mono Light" panose="020B0604020202020204" charset="0"/>
                <a:ea typeface="Roboto Mono Light" panose="020B0604020202020204" charset="0"/>
              </a:rPr>
              <a:t>Neurodiversity is often invisible. What’s more—it often stays invisible.</a:t>
            </a:r>
          </a:p>
          <a:p>
            <a:endParaRPr lang="en-CA" sz="1600" dirty="0"/>
          </a:p>
        </p:txBody>
      </p:sp>
    </p:spTree>
    <p:extLst>
      <p:ext uri="{BB962C8B-B14F-4D97-AF65-F5344CB8AC3E}">
        <p14:creationId xmlns:p14="http://schemas.microsoft.com/office/powerpoint/2010/main" val="2940191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DE7DEE-A3DF-03B2-13FC-570709328930}"/>
              </a:ext>
            </a:extLst>
          </p:cNvPr>
          <p:cNvPicPr>
            <a:picLocks noChangeAspect="1"/>
          </p:cNvPicPr>
          <p:nvPr/>
        </p:nvPicPr>
        <p:blipFill>
          <a:blip r:embed="rId3"/>
          <a:stretch>
            <a:fillRect/>
          </a:stretch>
        </p:blipFill>
        <p:spPr>
          <a:xfrm>
            <a:off x="6159428" y="45373"/>
            <a:ext cx="3048264" cy="2286198"/>
          </a:xfrm>
          <a:prstGeom prst="rect">
            <a:avLst/>
          </a:prstGeom>
        </p:spPr>
      </p:pic>
      <p:sp>
        <p:nvSpPr>
          <p:cNvPr id="4" name="TextBox 3">
            <a:extLst>
              <a:ext uri="{FF2B5EF4-FFF2-40B4-BE49-F238E27FC236}">
                <a16:creationId xmlns:a16="http://schemas.microsoft.com/office/drawing/2014/main" id="{86FCF0E9-61C0-F698-A238-0C9BD1F0AA64}"/>
              </a:ext>
            </a:extLst>
          </p:cNvPr>
          <p:cNvSpPr txBox="1"/>
          <p:nvPr/>
        </p:nvSpPr>
        <p:spPr>
          <a:xfrm>
            <a:off x="5560540" y="4897279"/>
            <a:ext cx="3647152" cy="246221"/>
          </a:xfrm>
          <a:prstGeom prst="rect">
            <a:avLst/>
          </a:prstGeom>
          <a:noFill/>
        </p:spPr>
        <p:txBody>
          <a:bodyPr wrap="none" rtlCol="0">
            <a:spAutoFit/>
          </a:bodyPr>
          <a:lstStyle/>
          <a:p>
            <a:r>
              <a:rPr lang="en-CA" sz="1000" dirty="0">
                <a:latin typeface="Roboto Mono Light" panose="020B0604020202020204" charset="0"/>
                <a:ea typeface="Roboto Mono Light" panose="020B0604020202020204" charset="0"/>
              </a:rPr>
              <a:t>Credits: https://dribbble.com/zaraillustrates</a:t>
            </a:r>
          </a:p>
        </p:txBody>
      </p:sp>
      <p:sp>
        <p:nvSpPr>
          <p:cNvPr id="2" name="TextBox 1">
            <a:extLst>
              <a:ext uri="{FF2B5EF4-FFF2-40B4-BE49-F238E27FC236}">
                <a16:creationId xmlns:a16="http://schemas.microsoft.com/office/drawing/2014/main" id="{3D859F95-E204-DFB0-FB24-45DBA0C1A0A7}"/>
              </a:ext>
            </a:extLst>
          </p:cNvPr>
          <p:cNvSpPr txBox="1"/>
          <p:nvPr/>
        </p:nvSpPr>
        <p:spPr>
          <a:xfrm>
            <a:off x="2536352" y="2343149"/>
            <a:ext cx="6048375" cy="1815882"/>
          </a:xfrm>
          <a:prstGeom prst="rect">
            <a:avLst/>
          </a:prstGeom>
          <a:noFill/>
        </p:spPr>
        <p:txBody>
          <a:bodyPr wrap="square" rtlCol="0">
            <a:spAutoFit/>
          </a:bodyPr>
          <a:lstStyle/>
          <a:p>
            <a:r>
              <a:rPr lang="en-US" sz="1600" dirty="0">
                <a:latin typeface="Roboto Mono Light" panose="020B0604020202020204" charset="0"/>
                <a:ea typeface="Roboto Mono Light" panose="020B0604020202020204" charset="0"/>
              </a:rPr>
              <a:t>Measurable, biological differences in the</a:t>
            </a:r>
          </a:p>
          <a:p>
            <a:r>
              <a:rPr lang="en-US" sz="1600" dirty="0">
                <a:latin typeface="Roboto Mono Light" panose="020B0604020202020204" charset="0"/>
                <a:ea typeface="Roboto Mono Light" panose="020B0604020202020204" charset="0"/>
              </a:rPr>
              <a:t>way the brain is wired to process</a:t>
            </a:r>
          </a:p>
          <a:p>
            <a:pPr marL="285750" indent="-285750">
              <a:buFont typeface="Arial" panose="020B0604020202020204" pitchFamily="34" charset="0"/>
              <a:buChar char="•"/>
            </a:pPr>
            <a:r>
              <a:rPr lang="en-US" sz="1600" dirty="0">
                <a:latin typeface="Roboto Mono Light" panose="020B0604020202020204" charset="0"/>
                <a:ea typeface="Roboto Mono Light" panose="020B0604020202020204" charset="0"/>
              </a:rPr>
              <a:t>Social interactions</a:t>
            </a:r>
          </a:p>
          <a:p>
            <a:pPr marL="285750" indent="-285750">
              <a:buFont typeface="Arial" panose="020B0604020202020204" pitchFamily="34" charset="0"/>
              <a:buChar char="•"/>
            </a:pPr>
            <a:r>
              <a:rPr lang="en-US" sz="1600" dirty="0">
                <a:latin typeface="Roboto Mono Light" panose="020B0604020202020204" charset="0"/>
                <a:ea typeface="Roboto Mono Light" panose="020B0604020202020204" charset="0"/>
              </a:rPr>
              <a:t>Intellectual understanding</a:t>
            </a:r>
          </a:p>
          <a:p>
            <a:pPr marL="285750" indent="-285750">
              <a:buFont typeface="Arial" panose="020B0604020202020204" pitchFamily="34" charset="0"/>
              <a:buChar char="•"/>
            </a:pPr>
            <a:r>
              <a:rPr lang="en-US" sz="1600" dirty="0">
                <a:latin typeface="Roboto Mono Light" panose="020B0604020202020204" charset="0"/>
                <a:ea typeface="Roboto Mono Light" panose="020B0604020202020204" charset="0"/>
              </a:rPr>
              <a:t>Emotions and behaviors</a:t>
            </a:r>
          </a:p>
          <a:p>
            <a:endParaRPr lang="en-US" sz="1600" dirty="0">
              <a:latin typeface="Roboto Mono Light" panose="020B0604020202020204" charset="0"/>
              <a:ea typeface="Roboto Mono Light" panose="020B0604020202020204" charset="0"/>
            </a:endParaRPr>
          </a:p>
          <a:p>
            <a:r>
              <a:rPr lang="en-US" sz="1600" dirty="0">
                <a:latin typeface="Roboto Mono Light" panose="020B0604020202020204" charset="0"/>
                <a:ea typeface="Roboto Mono Light" panose="020B0604020202020204" charset="0"/>
              </a:rPr>
              <a:t>A social model of disability</a:t>
            </a:r>
            <a:endParaRPr lang="en-CA" sz="1600" dirty="0">
              <a:latin typeface="Roboto Mono Light" panose="020B0604020202020204" charset="0"/>
              <a:ea typeface="Roboto Mono Light" panose="020B0604020202020204" charset="0"/>
            </a:endParaRPr>
          </a:p>
        </p:txBody>
      </p:sp>
      <p:sp>
        <p:nvSpPr>
          <p:cNvPr id="5" name="TextBox 4">
            <a:extLst>
              <a:ext uri="{FF2B5EF4-FFF2-40B4-BE49-F238E27FC236}">
                <a16:creationId xmlns:a16="http://schemas.microsoft.com/office/drawing/2014/main" id="{A8E55615-B857-1E71-C388-81134B664D59}"/>
              </a:ext>
            </a:extLst>
          </p:cNvPr>
          <p:cNvSpPr txBox="1"/>
          <p:nvPr/>
        </p:nvSpPr>
        <p:spPr>
          <a:xfrm>
            <a:off x="3857625" y="1571625"/>
            <a:ext cx="1723549" cy="400110"/>
          </a:xfrm>
          <a:prstGeom prst="rect">
            <a:avLst/>
          </a:prstGeom>
          <a:noFill/>
        </p:spPr>
        <p:txBody>
          <a:bodyPr wrap="none" rtlCol="0">
            <a:spAutoFit/>
          </a:bodyPr>
          <a:lstStyle/>
          <a:p>
            <a:r>
              <a:rPr lang="en-CA" sz="2000" dirty="0">
                <a:latin typeface="Roboto Mono Light" panose="020B0604020202020204" charset="0"/>
                <a:ea typeface="Roboto Mono Light" panose="020B0604020202020204" charset="0"/>
              </a:rPr>
              <a:t>Definition</a:t>
            </a:r>
          </a:p>
        </p:txBody>
      </p:sp>
    </p:spTree>
    <p:extLst>
      <p:ext uri="{BB962C8B-B14F-4D97-AF65-F5344CB8AC3E}">
        <p14:creationId xmlns:p14="http://schemas.microsoft.com/office/powerpoint/2010/main" val="1559761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FCF0E9-61C0-F698-A238-0C9BD1F0AA64}"/>
              </a:ext>
            </a:extLst>
          </p:cNvPr>
          <p:cNvSpPr txBox="1"/>
          <p:nvPr/>
        </p:nvSpPr>
        <p:spPr>
          <a:xfrm>
            <a:off x="5560540" y="4897279"/>
            <a:ext cx="3647152" cy="246221"/>
          </a:xfrm>
          <a:prstGeom prst="rect">
            <a:avLst/>
          </a:prstGeom>
          <a:noFill/>
        </p:spPr>
        <p:txBody>
          <a:bodyPr wrap="none" rtlCol="0">
            <a:spAutoFit/>
          </a:bodyPr>
          <a:lstStyle/>
          <a:p>
            <a:r>
              <a:rPr lang="en-CA" sz="1000" dirty="0">
                <a:latin typeface="Roboto Mono Light" panose="020B0604020202020204" charset="0"/>
                <a:ea typeface="Roboto Mono Light" panose="020B0604020202020204" charset="0"/>
              </a:rPr>
              <a:t>Credits: https://dribbble.com/zaraillustrates</a:t>
            </a:r>
          </a:p>
        </p:txBody>
      </p:sp>
      <p:sp>
        <p:nvSpPr>
          <p:cNvPr id="2" name="TextBox 1">
            <a:extLst>
              <a:ext uri="{FF2B5EF4-FFF2-40B4-BE49-F238E27FC236}">
                <a16:creationId xmlns:a16="http://schemas.microsoft.com/office/drawing/2014/main" id="{3D859F95-E204-DFB0-FB24-45DBA0C1A0A7}"/>
              </a:ext>
            </a:extLst>
          </p:cNvPr>
          <p:cNvSpPr txBox="1"/>
          <p:nvPr/>
        </p:nvSpPr>
        <p:spPr>
          <a:xfrm>
            <a:off x="2536352" y="2343149"/>
            <a:ext cx="6048375"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Roboto Mono Light" panose="020B0604020202020204" charset="0"/>
                <a:ea typeface="Roboto Mono Light" panose="020B0604020202020204" charset="0"/>
              </a:rPr>
              <a:t>Neurodivergent brains are biologically different.</a:t>
            </a:r>
          </a:p>
          <a:p>
            <a:endParaRPr lang="en-US" sz="1600" dirty="0">
              <a:latin typeface="Roboto Mono Light" panose="020B0604020202020204" charset="0"/>
              <a:ea typeface="Roboto Mono Light" panose="020B0604020202020204" charset="0"/>
            </a:endParaRPr>
          </a:p>
          <a:p>
            <a:pPr marL="285750" indent="-285750">
              <a:buFont typeface="Arial" panose="020B0604020202020204" pitchFamily="34" charset="0"/>
              <a:buChar char="•"/>
            </a:pPr>
            <a:r>
              <a:rPr lang="en-US" sz="1600" dirty="0">
                <a:latin typeface="Roboto Mono Light" panose="020B0604020202020204" charset="0"/>
                <a:ea typeface="Roboto Mono Light" panose="020B0604020202020204" charset="0"/>
              </a:rPr>
              <a:t>One cannot be "trained out of" the way their brain works</a:t>
            </a:r>
            <a:endParaRPr lang="en-CA" sz="1600" dirty="0">
              <a:latin typeface="Roboto Mono Light" panose="020B0604020202020204" charset="0"/>
              <a:ea typeface="Roboto Mono Light" panose="020B0604020202020204" charset="0"/>
            </a:endParaRPr>
          </a:p>
        </p:txBody>
      </p:sp>
      <p:pic>
        <p:nvPicPr>
          <p:cNvPr id="5" name="Picture 4">
            <a:extLst>
              <a:ext uri="{FF2B5EF4-FFF2-40B4-BE49-F238E27FC236}">
                <a16:creationId xmlns:a16="http://schemas.microsoft.com/office/drawing/2014/main" id="{B527B7D6-E949-6D3F-748F-E687716BB054}"/>
              </a:ext>
            </a:extLst>
          </p:cNvPr>
          <p:cNvPicPr>
            <a:picLocks noChangeAspect="1"/>
          </p:cNvPicPr>
          <p:nvPr/>
        </p:nvPicPr>
        <p:blipFill>
          <a:blip r:embed="rId3"/>
          <a:stretch>
            <a:fillRect/>
          </a:stretch>
        </p:blipFill>
        <p:spPr>
          <a:xfrm>
            <a:off x="6080495" y="-34452"/>
            <a:ext cx="3063505" cy="2293819"/>
          </a:xfrm>
          <a:prstGeom prst="rect">
            <a:avLst/>
          </a:prstGeom>
        </p:spPr>
      </p:pic>
      <p:sp>
        <p:nvSpPr>
          <p:cNvPr id="6" name="TextBox 5">
            <a:extLst>
              <a:ext uri="{FF2B5EF4-FFF2-40B4-BE49-F238E27FC236}">
                <a16:creationId xmlns:a16="http://schemas.microsoft.com/office/drawing/2014/main" id="{B496265A-74CD-4367-1014-92209BD82279}"/>
              </a:ext>
            </a:extLst>
          </p:cNvPr>
          <p:cNvSpPr txBox="1"/>
          <p:nvPr/>
        </p:nvSpPr>
        <p:spPr>
          <a:xfrm>
            <a:off x="3857625" y="1571625"/>
            <a:ext cx="1723549" cy="400110"/>
          </a:xfrm>
          <a:prstGeom prst="rect">
            <a:avLst/>
          </a:prstGeom>
          <a:noFill/>
        </p:spPr>
        <p:txBody>
          <a:bodyPr wrap="none" rtlCol="0">
            <a:spAutoFit/>
          </a:bodyPr>
          <a:lstStyle/>
          <a:p>
            <a:r>
              <a:rPr lang="en-CA" sz="2000" dirty="0">
                <a:latin typeface="Roboto Mono Light" panose="020B0604020202020204" charset="0"/>
                <a:ea typeface="Roboto Mono Light" panose="020B0604020202020204" charset="0"/>
              </a:rPr>
              <a:t>Undeniable</a:t>
            </a:r>
          </a:p>
        </p:txBody>
      </p:sp>
    </p:spTree>
    <p:extLst>
      <p:ext uri="{BB962C8B-B14F-4D97-AF65-F5344CB8AC3E}">
        <p14:creationId xmlns:p14="http://schemas.microsoft.com/office/powerpoint/2010/main" val="1207964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54"/>
        <p:cNvGrpSpPr/>
        <p:nvPr/>
      </p:nvGrpSpPr>
      <p:grpSpPr>
        <a:xfrm>
          <a:off x="0" y="0"/>
          <a:ext cx="0" cy="0"/>
          <a:chOff x="0" y="0"/>
          <a:chExt cx="0" cy="0"/>
        </a:xfrm>
      </p:grpSpPr>
      <p:pic>
        <p:nvPicPr>
          <p:cNvPr id="5" name="Picture 4">
            <a:extLst>
              <a:ext uri="{FF2B5EF4-FFF2-40B4-BE49-F238E27FC236}">
                <a16:creationId xmlns:a16="http://schemas.microsoft.com/office/drawing/2014/main" id="{7874FB96-932D-8D6D-C500-1599A2C9C31A}"/>
              </a:ext>
            </a:extLst>
          </p:cNvPr>
          <p:cNvPicPr>
            <a:picLocks noChangeAspect="1"/>
          </p:cNvPicPr>
          <p:nvPr/>
        </p:nvPicPr>
        <p:blipFill>
          <a:blip r:embed="rId3"/>
          <a:stretch>
            <a:fillRect/>
          </a:stretch>
        </p:blipFill>
        <p:spPr>
          <a:xfrm>
            <a:off x="3001259" y="1374359"/>
            <a:ext cx="5380186" cy="3025402"/>
          </a:xfrm>
          <a:prstGeom prst="rect">
            <a:avLst/>
          </a:prstGeom>
        </p:spPr>
      </p:pic>
      <p:sp>
        <p:nvSpPr>
          <p:cNvPr id="2" name="TextBox 1">
            <a:extLst>
              <a:ext uri="{FF2B5EF4-FFF2-40B4-BE49-F238E27FC236}">
                <a16:creationId xmlns:a16="http://schemas.microsoft.com/office/drawing/2014/main" id="{F2DD0F7E-E85F-A159-161B-773E00608CF3}"/>
              </a:ext>
            </a:extLst>
          </p:cNvPr>
          <p:cNvSpPr txBox="1"/>
          <p:nvPr/>
        </p:nvSpPr>
        <p:spPr>
          <a:xfrm>
            <a:off x="4160108" y="790832"/>
            <a:ext cx="1479892" cy="415498"/>
          </a:xfrm>
          <a:prstGeom prst="rect">
            <a:avLst/>
          </a:prstGeom>
          <a:noFill/>
        </p:spPr>
        <p:txBody>
          <a:bodyPr wrap="none" rtlCol="0">
            <a:spAutoFit/>
          </a:bodyPr>
          <a:lstStyle/>
          <a:p>
            <a:r>
              <a:rPr lang="en-CA" sz="2100" dirty="0">
                <a:latin typeface="Roboto Mono Light" panose="020B0604020202020204" charset="0"/>
                <a:ea typeface="Roboto Mono Light" panose="020B0604020202020204" charset="0"/>
              </a:rPr>
              <a:t>Dyslexia</a:t>
            </a:r>
          </a:p>
        </p:txBody>
      </p:sp>
    </p:spTree>
    <p:extLst>
      <p:ext uri="{BB962C8B-B14F-4D97-AF65-F5344CB8AC3E}">
        <p14:creationId xmlns:p14="http://schemas.microsoft.com/office/powerpoint/2010/main" val="122716534"/>
      </p:ext>
    </p:extLst>
  </p:cSld>
  <p:clrMapOvr>
    <a:masterClrMapping/>
  </p:clrMapOvr>
</p:sld>
</file>

<file path=ppt/theme/theme1.xml><?xml version="1.0" encoding="utf-8"?>
<a:theme xmlns:a="http://schemas.openxmlformats.org/drawingml/2006/main"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6516</TotalTime>
  <Words>790</Words>
  <Application>Microsoft Office PowerPoint</Application>
  <PresentationFormat>On-screen Show (16:9)</PresentationFormat>
  <Paragraphs>98</Paragraphs>
  <Slides>29</Slides>
  <Notes>22</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Roboto Mono Light</vt:lpstr>
      <vt:lpstr>Arial</vt:lpstr>
      <vt:lpstr>Open Sans</vt:lpstr>
      <vt:lpstr>DevFest 2021</vt:lpstr>
      <vt:lpstr>Speaker Image Placeholder</vt:lpstr>
      <vt:lpstr>Glossophobia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Guidelines</vt:lpstr>
      <vt:lpstr>Guidelines</vt:lpstr>
      <vt:lpstr>Guidelines</vt:lpstr>
      <vt:lpstr>Guidelines</vt:lpstr>
      <vt:lpstr>PowerPoint Presentation</vt:lpstr>
      <vt:lpstr>PowerPoint Presentation</vt:lpstr>
      <vt:lpstr>PowerPoint Presentation</vt:lpstr>
      <vt:lpstr>PowerPoint Presentation</vt:lpstr>
      <vt:lpstr>Great Minds Think Unalike And Learn Differently  Representation Matters!</vt:lpstr>
      <vt:lpstr>A design with inclusivity and neurodiversity in mind is not just ‘nice to have’ – it’s imperative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Vaishnavi</dc:creator>
  <cp:lastModifiedBy>Vaishnavi T V</cp:lastModifiedBy>
  <cp:revision>56</cp:revision>
  <dcterms:modified xsi:type="dcterms:W3CDTF">2022-11-19T19:49:51Z</dcterms:modified>
</cp:coreProperties>
</file>